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81" r:id="rId6"/>
    <p:sldId id="257" r:id="rId7"/>
    <p:sldId id="258" r:id="rId8"/>
    <p:sldId id="263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80" r:id="rId17"/>
    <p:sldId id="256" r:id="rId18"/>
    <p:sldId id="274" r:id="rId19"/>
    <p:sldId id="285" r:id="rId20"/>
    <p:sldId id="276" r:id="rId21"/>
    <p:sldId id="283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B00"/>
    <a:srgbClr val="672D93"/>
    <a:srgbClr val="5F2987"/>
    <a:srgbClr val="34164A"/>
    <a:srgbClr val="EA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A7E8F-7F13-4FAA-9A51-7E9ED27FBE27}" v="11" dt="2025-08-19T13:28:07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5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EFA6-9F4E-49E5-8031-2011D8F44F77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EE8E-6721-4341-98D1-4F09F46E2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F43F-5644-8AF1-EACC-BFFF78E09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23114-5047-4739-263E-9D38BBFB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E0074-61D9-9F18-790F-8DD85550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23AA-6992-1F1C-BA5D-85163B28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81528-3AE0-36EE-567A-98DD1803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33EF-BDE6-3858-29D7-E07F4672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8F25C-C72B-B6EF-4F37-04C60169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6D1A-F4AD-AB2D-09B4-BAB20CBC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3DE73-AF56-E4F3-9AE6-AE9DFFC8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7C7E-4A45-A598-1924-EB28D1ED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779BA-CEC8-B7C3-463B-903123B93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0BFE-2F81-0C0D-014B-21FC1D665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C91C-A899-1AA9-946C-768AA784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B439-80EC-AAAC-843F-A6392ACB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27410-ED23-DF0D-3784-1A1D63E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4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1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4BC7-A744-575B-2B37-F0E3676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5540-B8B4-EB05-7882-9F4D4F39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A644-76D6-82F6-0A8C-05D42F49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C2008-034E-C4D5-0EDE-296F33AA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04D4-0E0A-E676-F07B-1A9F6233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B5BB-75DE-1155-AD24-E9EBC8F8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DEB1D-B58E-AAF0-89A2-77CC5F417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9581-CE72-4B47-92AE-E130F9D3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5ED0-C3C1-16BF-507E-14804AB4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26F3D-FC1F-8373-2560-1700D8DD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1652-F228-24D3-A40F-EDBBECFF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FD1E-E976-95D4-FA47-4A5EE7483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E4A23-B010-DE50-6FAE-87B7590E3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A7A96-8913-60E1-D14C-13D93E61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A02CA-8275-257E-16FF-8E7D4E9B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CEAF0-28E5-41DB-AB4B-F1602261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92BA-967C-CFF8-A202-A46132BA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2AE24-D984-29EB-3B91-5E81E0EAB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D8C7F-AEA1-57B0-0FFC-39838633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5ABB4-FB48-662A-45AB-0A7B553F1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85A27-A2E7-9615-A01D-E5CCF2C9A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00ED2-2264-3D1E-F99D-C337A137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37AB1-738D-B209-997D-44A40323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E3CE0-28CA-F431-276C-F50C8A41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5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8931-EA73-B983-8AD9-52A9C5B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BFF5F-0E04-5671-7936-F767AD2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04D31-317A-BD33-A122-27631474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6F628-A438-2819-9C4D-A68DE3BB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A3F64-F00A-35C4-64D7-9065D4B2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C3F38-B05B-0896-350B-58610A05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234BF-AF28-E064-1B6D-B6A68E73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42A6-0E9A-3FDB-4E68-BE6552BC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AA78-FFC2-B44D-DA5D-C52BE22E2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4802A-87DC-527F-2E1D-A5FDC35CD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DC72A-0B6F-F2D3-BA30-F1EAD564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7F1A2-F7AE-216F-836E-4578198A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59334-1656-A35A-F20B-945AA373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2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C7FD-D0D5-BE5C-F460-49BFA95F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86846-419F-3A39-4A4F-631690ACC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06321-EDC5-26C8-6832-1D58EB62A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5D3D-2430-6B5D-D9D9-03AE6A6F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5C6-7929-B822-39FA-9644A936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FA09-E268-E831-FB49-AA9DE94A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6044B-B942-3059-3664-D66F8833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CB9C1-0A90-4B55-F140-804DA189D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1BCF3-8083-1E6A-7244-07AC5C42E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DE702F-631C-4E3C-B6B0-D2E777E4CE73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A4F0E-3809-2483-7F6A-3ECD76F79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8FF88-84B3-C492-9EBC-19AB12906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183EC5-2E61-4F9A-B858-2B3E4725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cupa.edu/hr/documents/MgrGradTuition_PreApproval_FillableTemplate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cupa.edu/_information/AFA/Fiscal/Bursar/forms/erpApplication/login.aspx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mailto:benefits@wcupa.ed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cupa.sharepoint.com/sites/af/finance/forms/PRF/SitePages/Home.aspx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wcupa.edu/hr/default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smith@wcupa.edu" TargetMode="External"/><Relationship Id="rId7" Type="http://schemas.openxmlformats.org/officeDocument/2006/relationships/image" Target="../media/image23.jpeg"/><Relationship Id="rId2" Type="http://schemas.openxmlformats.org/officeDocument/2006/relationships/hyperlink" Target="mailto:benefits@wcupa.edu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wcupa.edu/hr/tuition-waiver.aspx" TargetMode="External"/><Relationship Id="rId5" Type="http://schemas.openxmlformats.org/officeDocument/2006/relationships/hyperlink" Target="mailto:invoices@wcupa.edu" TargetMode="External"/><Relationship Id="rId4" Type="http://schemas.openxmlformats.org/officeDocument/2006/relationships/hyperlink" Target="mailto:erplan@wcupa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895554-823B-8DFB-5CC1-D2994B89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2F019-FEB7-5BDF-DFDC-2D2EFE86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50A8D-44C7-5B76-C9B4-C401B5B9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66A0C-21A2-EDF9-D806-36242FBA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979039-1C3F-D767-62E1-D42B2C8C0482}"/>
              </a:ext>
            </a:extLst>
          </p:cNvPr>
          <p:cNvSpPr txBox="1"/>
          <p:nvPr/>
        </p:nvSpPr>
        <p:spPr>
          <a:xfrm>
            <a:off x="4204657" y="5510982"/>
            <a:ext cx="492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09B00"/>
                </a:solidFill>
              </a:rPr>
              <a:t>*Approval is also needed from the Academic VP.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62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63583"/>
            <a:ext cx="12192000" cy="4192583"/>
            <a:chOff x="0" y="0"/>
            <a:chExt cx="4816593" cy="1656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656329"/>
            </a:xfrm>
            <a:custGeom>
              <a:avLst/>
              <a:gdLst/>
              <a:ahLst/>
              <a:cxnLst/>
              <a:rect l="l" t="t" r="r" b="b"/>
              <a:pathLst>
                <a:path w="4816592" h="1656329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634739"/>
                  </a:lnTo>
                  <a:cubicBezTo>
                    <a:pt x="4816592" y="1646663"/>
                    <a:pt x="4806926" y="1656329"/>
                    <a:pt x="4795002" y="1656329"/>
                  </a:cubicBezTo>
                  <a:lnTo>
                    <a:pt x="21590" y="1656329"/>
                  </a:lnTo>
                  <a:cubicBezTo>
                    <a:pt x="9666" y="1656329"/>
                    <a:pt x="0" y="1646663"/>
                    <a:pt x="0" y="1634739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AD7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6944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39601" y="2815850"/>
            <a:ext cx="1226300" cy="12263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4C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4715" y="1453775"/>
            <a:ext cx="9956073" cy="66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493"/>
              </a:lnSpc>
              <a:spcBef>
                <a:spcPct val="0"/>
              </a:spcBef>
            </a:pPr>
            <a:r>
              <a:rPr lang="en-US" sz="4578" b="1">
                <a:solidFill>
                  <a:srgbClr val="EFE4C9"/>
                </a:solidFill>
                <a:latin typeface="Now Bold"/>
                <a:ea typeface="Now Bold"/>
                <a:cs typeface="Now Bold"/>
                <a:sym typeface="Now Bold"/>
              </a:rPr>
              <a:t>PROCESS FOR MGDR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72828" y="4380933"/>
            <a:ext cx="7959846" cy="12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58" b="1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Submit a signed </a:t>
            </a:r>
            <a:r>
              <a:rPr lang="en-US" sz="1858" b="1" u="sng" dirty="0">
                <a:solidFill>
                  <a:srgbClr val="4F81BD"/>
                </a:solidFill>
                <a:latin typeface="DM Sans Bold"/>
                <a:ea typeface="DM Sans Bold"/>
                <a:cs typeface="DM Sans Bold"/>
                <a:sym typeface="DM Sans Bold"/>
                <a:hlinkClick r:id="rId2" tooltip="https://www.wcupa.edu/hr/documents/MgrGradTuition_PreApproval_FillableTemplate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Pre-Approval Form</a:t>
            </a:r>
            <a:r>
              <a:rPr lang="en-US" sz="1858" dirty="0">
                <a:solidFill>
                  <a:srgbClr val="4F81B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58" b="1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for the program or course to WCU benefits.</a:t>
            </a:r>
          </a:p>
          <a:p>
            <a:pPr algn="ctr" defTabSz="609630">
              <a:lnSpc>
                <a:spcPts val="2381"/>
              </a:lnSpc>
              <a:spcBef>
                <a:spcPct val="0"/>
              </a:spcBef>
            </a:pPr>
            <a:endParaRPr lang="en-US" sz="1858" b="1" dirty="0">
              <a:solidFill>
                <a:srgbClr val="EFE4C9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 defTabSz="609630">
              <a:lnSpc>
                <a:spcPts val="2381"/>
              </a:lnSpc>
              <a:spcBef>
                <a:spcPct val="0"/>
              </a:spcBef>
            </a:pPr>
            <a:r>
              <a:rPr lang="en-US" sz="1725" dirty="0">
                <a:solidFill>
                  <a:srgbClr val="EFE4C9"/>
                </a:solidFill>
                <a:latin typeface="DM Sans"/>
                <a:ea typeface="DM Sans"/>
                <a:cs typeface="DM Sans"/>
                <a:sym typeface="DM Sans"/>
              </a:rPr>
              <a:t>(NOTE: You must first be accepted into a graduate program of your choice).​</a:t>
            </a:r>
          </a:p>
        </p:txBody>
      </p:sp>
      <p:sp>
        <p:nvSpPr>
          <p:cNvPr id="10" name="Freeform 10"/>
          <p:cNvSpPr/>
          <p:nvPr/>
        </p:nvSpPr>
        <p:spPr>
          <a:xfrm>
            <a:off x="5609346" y="3126904"/>
            <a:ext cx="613813" cy="591492"/>
          </a:xfrm>
          <a:custGeom>
            <a:avLst/>
            <a:gdLst/>
            <a:ahLst/>
            <a:cxnLst/>
            <a:rect l="l" t="t" r="r" b="b"/>
            <a:pathLst>
              <a:path w="920719" h="887238">
                <a:moveTo>
                  <a:pt x="0" y="0"/>
                </a:moveTo>
                <a:lnTo>
                  <a:pt x="920718" y="0"/>
                </a:lnTo>
                <a:lnTo>
                  <a:pt x="920718" y="887238"/>
                </a:lnTo>
                <a:lnTo>
                  <a:pt x="0" y="88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63583"/>
            <a:ext cx="12192000" cy="4192583"/>
            <a:chOff x="0" y="0"/>
            <a:chExt cx="4816593" cy="1656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656329"/>
            </a:xfrm>
            <a:custGeom>
              <a:avLst/>
              <a:gdLst/>
              <a:ahLst/>
              <a:cxnLst/>
              <a:rect l="l" t="t" r="r" b="b"/>
              <a:pathLst>
                <a:path w="4816592" h="1656329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634739"/>
                  </a:lnTo>
                  <a:cubicBezTo>
                    <a:pt x="4816592" y="1646663"/>
                    <a:pt x="4806926" y="1656329"/>
                    <a:pt x="4795002" y="1656329"/>
                  </a:cubicBezTo>
                  <a:lnTo>
                    <a:pt x="21590" y="1656329"/>
                  </a:lnTo>
                  <a:cubicBezTo>
                    <a:pt x="9666" y="1656329"/>
                    <a:pt x="0" y="1646663"/>
                    <a:pt x="0" y="1634739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AD7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6944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39601" y="2815850"/>
            <a:ext cx="1226300" cy="12263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4C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07400" y="1346352"/>
            <a:ext cx="9490702" cy="66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93"/>
              </a:lnSpc>
              <a:spcBef>
                <a:spcPct val="0"/>
              </a:spcBef>
            </a:pPr>
            <a:r>
              <a:rPr lang="en-US" sz="4578" b="1" dirty="0">
                <a:solidFill>
                  <a:srgbClr val="EFE4C9"/>
                </a:solidFill>
                <a:latin typeface="Now Bold"/>
                <a:ea typeface="Now Bold"/>
                <a:cs typeface="Now Bold"/>
                <a:sym typeface="Now Bold"/>
              </a:rPr>
              <a:t>PROCESS FOR MGDR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0737" y="4339710"/>
            <a:ext cx="6484029" cy="163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58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At the start of each semester, complete the online  </a:t>
            </a:r>
            <a:r>
              <a:rPr lang="en-US" sz="1858" u="sng" dirty="0">
                <a:solidFill>
                  <a:schemeClr val="accent1"/>
                </a:solidFill>
                <a:latin typeface="DM Sans Bold"/>
                <a:ea typeface="DM Sans Bold"/>
                <a:cs typeface="DM Sans Bold"/>
                <a:sym typeface="DM Sans Bold"/>
                <a:hlinkClick r:id="rId2" tooltip="https://www.wcupa.edu/_information/AFA/Fiscal/Bursar/forms/erpApplication/login.asp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Employer Reimbursement Program</a:t>
            </a:r>
            <a:r>
              <a:rPr lang="en-US" sz="1858" u="sng" dirty="0">
                <a:solidFill>
                  <a:schemeClr val="accent1"/>
                </a:solidFill>
                <a:latin typeface="DM Sans Bold"/>
                <a:ea typeface="DM Sans Bold"/>
                <a:cs typeface="DM Sans Bold"/>
                <a:sym typeface="DM Sans Bold"/>
              </a:rPr>
              <a:t> (ERP)</a:t>
            </a:r>
            <a:r>
              <a:rPr lang="en-US" sz="1858" dirty="0">
                <a:solidFill>
                  <a:schemeClr val="accent1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1858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application. ​</a:t>
            </a:r>
          </a:p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58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This will trigger a “hold” on your account and will be released at the end of the semester. You will receive an update and notice of a balance.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513133" y="3155649"/>
            <a:ext cx="679236" cy="546702"/>
          </a:xfrm>
          <a:custGeom>
            <a:avLst/>
            <a:gdLst/>
            <a:ahLst/>
            <a:cxnLst/>
            <a:rect l="l" t="t" r="r" b="b"/>
            <a:pathLst>
              <a:path w="1018854" h="820053">
                <a:moveTo>
                  <a:pt x="0" y="0"/>
                </a:moveTo>
                <a:lnTo>
                  <a:pt x="1018854" y="0"/>
                </a:lnTo>
                <a:lnTo>
                  <a:pt x="1018854" y="820054"/>
                </a:lnTo>
                <a:lnTo>
                  <a:pt x="0" y="820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63583"/>
            <a:ext cx="12192000" cy="4192583"/>
            <a:chOff x="0" y="0"/>
            <a:chExt cx="4816593" cy="1656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656329"/>
            </a:xfrm>
            <a:custGeom>
              <a:avLst/>
              <a:gdLst/>
              <a:ahLst/>
              <a:cxnLst/>
              <a:rect l="l" t="t" r="r" b="b"/>
              <a:pathLst>
                <a:path w="4816592" h="1656329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634739"/>
                  </a:lnTo>
                  <a:cubicBezTo>
                    <a:pt x="4816592" y="1646663"/>
                    <a:pt x="4806926" y="1656329"/>
                    <a:pt x="4795002" y="1656329"/>
                  </a:cubicBezTo>
                  <a:lnTo>
                    <a:pt x="21590" y="1656329"/>
                  </a:lnTo>
                  <a:cubicBezTo>
                    <a:pt x="9666" y="1656329"/>
                    <a:pt x="0" y="1646663"/>
                    <a:pt x="0" y="1634739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AD7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6944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26601" y="2815850"/>
            <a:ext cx="1226300" cy="12263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4C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08200" y="2815850"/>
            <a:ext cx="1226300" cy="12263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4C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3104221" y="3208770"/>
            <a:ext cx="671061" cy="440460"/>
          </a:xfrm>
          <a:custGeom>
            <a:avLst/>
            <a:gdLst/>
            <a:ahLst/>
            <a:cxnLst/>
            <a:rect l="l" t="t" r="r" b="b"/>
            <a:pathLst>
              <a:path w="1006591" h="660690">
                <a:moveTo>
                  <a:pt x="0" y="0"/>
                </a:moveTo>
                <a:lnTo>
                  <a:pt x="1006592" y="0"/>
                </a:lnTo>
                <a:lnTo>
                  <a:pt x="1006592" y="660690"/>
                </a:lnTo>
                <a:lnTo>
                  <a:pt x="0" y="660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189810" y="3058842"/>
            <a:ext cx="590080" cy="803818"/>
          </a:xfrm>
          <a:custGeom>
            <a:avLst/>
            <a:gdLst/>
            <a:ahLst/>
            <a:cxnLst/>
            <a:rect l="l" t="t" r="r" b="b"/>
            <a:pathLst>
              <a:path w="885120" h="1205727">
                <a:moveTo>
                  <a:pt x="0" y="0"/>
                </a:moveTo>
                <a:lnTo>
                  <a:pt x="885120" y="0"/>
                </a:lnTo>
                <a:lnTo>
                  <a:pt x="885120" y="1205726"/>
                </a:lnTo>
                <a:lnTo>
                  <a:pt x="0" y="1205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387675" y="3429000"/>
            <a:ext cx="3122253" cy="0"/>
          </a:xfrm>
          <a:prstGeom prst="line">
            <a:avLst/>
          </a:prstGeom>
          <a:ln w="66675" cap="flat">
            <a:solidFill>
              <a:srgbClr val="EFE4C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5163187" y="3326052"/>
            <a:ext cx="205897" cy="20589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12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69202" y="882158"/>
            <a:ext cx="6550333" cy="1368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93"/>
              </a:lnSpc>
              <a:spcBef>
                <a:spcPct val="0"/>
              </a:spcBef>
            </a:pPr>
            <a:r>
              <a:rPr lang="en-US" sz="4578" b="1" dirty="0">
                <a:solidFill>
                  <a:srgbClr val="EFE4C9"/>
                </a:solidFill>
                <a:latin typeface="Now Bold"/>
                <a:ea typeface="Now Bold"/>
                <a:cs typeface="Now Bold"/>
                <a:sym typeface="Now Bold"/>
              </a:rPr>
              <a:t>PROCESS FOR REIMBURSEMENT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4450" y="4518400"/>
            <a:ext cx="4070603" cy="164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58" b="1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Employee emails a </a:t>
            </a:r>
            <a:r>
              <a:rPr lang="en-US" sz="1858" b="1" u="sng" dirty="0">
                <a:solidFill>
                  <a:srgbClr val="4F81BD"/>
                </a:solidFill>
                <a:latin typeface="DM Sans Bold"/>
                <a:ea typeface="DM Sans Bold"/>
                <a:cs typeface="DM Sans Bold"/>
                <a:sym typeface="DM Sans Bold"/>
                <a:hlinkClick r:id="rId6" tooltip="https://wcupa.sharepoint.com/sites/af/finance/forms/PRF/SitePages/Home.asp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 request</a:t>
            </a:r>
            <a:r>
              <a:rPr lang="en-US" sz="1858" b="1" dirty="0">
                <a:solidFill>
                  <a:srgbClr val="4F81BD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1858" b="1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, an account statement (bursar bill), a grade report, and the original preapproval form to WCU benefits at </a:t>
            </a:r>
            <a:r>
              <a:rPr lang="en-US" sz="1858" b="1" u="sng" dirty="0">
                <a:solidFill>
                  <a:srgbClr val="4F81BD"/>
                </a:solidFill>
                <a:latin typeface="DM Sans Bold"/>
                <a:ea typeface="DM Sans Bold"/>
                <a:cs typeface="DM Sans Bold"/>
                <a:sym typeface="DM Sans Bold"/>
                <a:hlinkClick r:id="rId7" tooltip="mailto:benefits@wcupa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benefits@wcupa.edu</a:t>
            </a:r>
            <a:r>
              <a:rPr lang="en-US" sz="1858" b="1" dirty="0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.​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00781" y="4842250"/>
            <a:ext cx="4070603" cy="13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58" b="1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Employee then pays the semester tuition and tech fee balance owed to the Bursar's Office once the hold has been released. 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14625" y="2378168"/>
            <a:ext cx="3276253" cy="67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7"/>
              </a:lnSpc>
              <a:spcBef>
                <a:spcPct val="0"/>
              </a:spcBef>
            </a:pPr>
            <a:r>
              <a:rPr lang="en-US" sz="1925">
                <a:solidFill>
                  <a:srgbClr val="EFE4C9"/>
                </a:solidFill>
                <a:latin typeface="DM Sans"/>
                <a:ea typeface="DM Sans"/>
                <a:cs typeface="DM Sans"/>
                <a:sym typeface="DM Sans"/>
              </a:rPr>
              <a:t>At the end of each semester: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323160" y="3330478"/>
            <a:ext cx="205897" cy="20589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12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479965" y="3681919"/>
            <a:ext cx="1598859" cy="37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71"/>
              </a:lnSpc>
              <a:spcBef>
                <a:spcPct val="0"/>
              </a:spcBef>
            </a:pPr>
            <a:r>
              <a:rPr lang="en-US" sz="1066" b="1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WCU benefits will approve.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26680" y="4095685"/>
            <a:ext cx="1598859" cy="37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71"/>
              </a:lnSpc>
              <a:spcBef>
                <a:spcPct val="0"/>
              </a:spcBef>
            </a:pPr>
            <a:r>
              <a:rPr lang="en-US" sz="1066" b="1">
                <a:solidFill>
                  <a:srgbClr val="EFE4C9"/>
                </a:solidFill>
                <a:latin typeface="DM Sans Bold"/>
                <a:ea typeface="DM Sans Bold"/>
                <a:cs typeface="DM Sans Bold"/>
                <a:sym typeface="DM Sans Bold"/>
              </a:rPr>
              <a:t>Accounts payable will cut you a check.</a:t>
            </a:r>
          </a:p>
        </p:txBody>
      </p:sp>
      <p:sp>
        <p:nvSpPr>
          <p:cNvPr id="26" name="AutoShape 26"/>
          <p:cNvSpPr/>
          <p:nvPr/>
        </p:nvSpPr>
        <p:spPr>
          <a:xfrm>
            <a:off x="5278127" y="3536640"/>
            <a:ext cx="2534" cy="121323"/>
          </a:xfrm>
          <a:prstGeom prst="line">
            <a:avLst/>
          </a:prstGeom>
          <a:ln w="38100" cap="flat">
            <a:solidFill>
              <a:srgbClr val="EFE4C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6426109" y="3536375"/>
            <a:ext cx="0" cy="584710"/>
          </a:xfrm>
          <a:prstGeom prst="line">
            <a:avLst/>
          </a:prstGeom>
          <a:ln w="38100" cap="flat">
            <a:solidFill>
              <a:srgbClr val="EFE4C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018" y="3448329"/>
            <a:ext cx="4674777" cy="812243"/>
          </a:xfrm>
          <a:custGeom>
            <a:avLst/>
            <a:gdLst/>
            <a:ahLst/>
            <a:cxnLst/>
            <a:rect l="l" t="t" r="r" b="b"/>
            <a:pathLst>
              <a:path w="7012166" h="1218364">
                <a:moveTo>
                  <a:pt x="0" y="0"/>
                </a:moveTo>
                <a:lnTo>
                  <a:pt x="7012166" y="0"/>
                </a:lnTo>
                <a:lnTo>
                  <a:pt x="7012166" y="1218364"/>
                </a:lnTo>
                <a:lnTo>
                  <a:pt x="0" y="1218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85800" y="431556"/>
            <a:ext cx="4263212" cy="3422895"/>
            <a:chOff x="0" y="0"/>
            <a:chExt cx="7467600" cy="59956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D4C2D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8A7B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3"/>
              <a:stretch>
                <a:fillRect l="-5074" r="-5074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47965" y="1086887"/>
            <a:ext cx="5686249" cy="637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56"/>
              </a:lnSpc>
              <a:spcBef>
                <a:spcPct val="0"/>
              </a:spcBef>
            </a:pPr>
            <a:r>
              <a:rPr lang="en-US" sz="4380" b="1" u="sng" dirty="0">
                <a:solidFill>
                  <a:srgbClr val="D29B00"/>
                </a:solidFill>
                <a:latin typeface="Now Bold"/>
                <a:ea typeface="Now Bold"/>
                <a:cs typeface="Now Bold"/>
                <a:sym typeface="Now Bold"/>
                <a:hlinkClick r:id="rId4" tooltip="https://www.wcupa.edu/hr/default.asp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HR WEBSITE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47966" y="2003303"/>
            <a:ext cx="7028355" cy="353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72"/>
              </a:lnSpc>
            </a:pPr>
            <a:r>
              <a:rPr lang="en-US" sz="2113" dirty="0">
                <a:solidFill>
                  <a:srgbClr val="6E3061"/>
                </a:solidFill>
                <a:latin typeface="DM Sans"/>
                <a:ea typeface="DM Sans"/>
                <a:cs typeface="DM Sans"/>
                <a:sym typeface="DM Sans"/>
              </a:rPr>
              <a:t>Access information:</a:t>
            </a:r>
          </a:p>
          <a:p>
            <a:pPr marL="912392" lvl="2" indent="-304131" defTabSz="609630">
              <a:lnSpc>
                <a:spcPts val="3972"/>
              </a:lnSpc>
              <a:buFont typeface="Arial"/>
              <a:buChar char="⚬"/>
            </a:pPr>
            <a:r>
              <a:rPr lang="en-US" sz="2113" dirty="0">
                <a:solidFill>
                  <a:srgbClr val="6E3061"/>
                </a:solidFill>
                <a:latin typeface="DM Sans"/>
                <a:ea typeface="DM Sans"/>
                <a:cs typeface="DM Sans"/>
                <a:sym typeface="DM Sans"/>
              </a:rPr>
              <a:t>Tuition benefits by employee group</a:t>
            </a:r>
          </a:p>
          <a:p>
            <a:pPr marL="912392" lvl="2" indent="-304131" defTabSz="609630">
              <a:lnSpc>
                <a:spcPts val="3972"/>
              </a:lnSpc>
              <a:buFont typeface="Arial"/>
              <a:buChar char="⚬"/>
            </a:pPr>
            <a:r>
              <a:rPr lang="en-US" sz="2113" dirty="0">
                <a:solidFill>
                  <a:srgbClr val="6E3061"/>
                </a:solidFill>
                <a:latin typeface="DM Sans"/>
                <a:ea typeface="DM Sans"/>
                <a:cs typeface="DM Sans"/>
                <a:sym typeface="DM Sans"/>
              </a:rPr>
              <a:t>Manager Graduate Degree Reimbursement Program information, resources, and forms</a:t>
            </a:r>
          </a:p>
          <a:p>
            <a:pPr marL="912392" lvl="2" indent="-304131" defTabSz="609630">
              <a:lnSpc>
                <a:spcPts val="3972"/>
              </a:lnSpc>
              <a:buFont typeface="Arial"/>
              <a:buChar char="⚬"/>
            </a:pPr>
            <a:r>
              <a:rPr lang="en-US" sz="2113" dirty="0">
                <a:solidFill>
                  <a:srgbClr val="6E3061"/>
                </a:solidFill>
                <a:latin typeface="DM Sans"/>
                <a:ea typeface="DM Sans"/>
                <a:cs typeface="DM Sans"/>
                <a:sym typeface="DM Sans"/>
              </a:rPr>
              <a:t>Explore programs at WCU</a:t>
            </a:r>
          </a:p>
          <a:p>
            <a:pPr marL="912392" lvl="2" indent="-304131" defTabSz="609630">
              <a:lnSpc>
                <a:spcPts val="3972"/>
              </a:lnSpc>
              <a:buFont typeface="Arial"/>
              <a:buChar char="⚬"/>
            </a:pPr>
            <a:r>
              <a:rPr lang="en-US" sz="2113" dirty="0">
                <a:solidFill>
                  <a:srgbClr val="6E3061"/>
                </a:solidFill>
                <a:latin typeface="DM Sans"/>
                <a:ea typeface="DM Sans"/>
                <a:cs typeface="DM Sans"/>
                <a:sym typeface="DM Sans"/>
              </a:rPr>
              <a:t>Apply for a waiver</a:t>
            </a:r>
          </a:p>
          <a:p>
            <a:pPr marL="912392" lvl="2" indent="-304131" defTabSz="609630">
              <a:lnSpc>
                <a:spcPts val="3972"/>
              </a:lnSpc>
              <a:buFont typeface="Arial"/>
              <a:buChar char="⚬"/>
            </a:pPr>
            <a:r>
              <a:rPr lang="en-US" sz="2113" dirty="0">
                <a:solidFill>
                  <a:srgbClr val="6E3061"/>
                </a:solidFill>
                <a:latin typeface="DM Sans"/>
                <a:ea typeface="DM Sans"/>
                <a:cs typeface="DM Sans"/>
                <a:sym typeface="DM Sans"/>
              </a:rPr>
              <a:t>FAQ’s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2157013"/>
            <a:ext cx="6911596" cy="383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99"/>
              </a:lnSpc>
            </a:pPr>
            <a:r>
              <a:rPr lang="en-US" sz="1916" b="1" spc="95" dirty="0">
                <a:solidFill>
                  <a:srgbClr val="AD7EA3"/>
                </a:solidFill>
                <a:latin typeface="DM Sans Bold"/>
                <a:ea typeface="DM Sans Bold"/>
                <a:cs typeface="DM Sans Bold"/>
                <a:sym typeface="DM Sans Bold"/>
              </a:rPr>
              <a:t>HR Benefit Managers</a:t>
            </a:r>
          </a:p>
          <a:p>
            <a:pPr defTabSz="609630">
              <a:lnSpc>
                <a:spcPts val="2299"/>
              </a:lnSpc>
            </a:pPr>
            <a:r>
              <a:rPr lang="en-US" sz="1916" u="sng" spc="95" dirty="0">
                <a:solidFill>
                  <a:srgbClr val="4F81BD"/>
                </a:solidFill>
                <a:latin typeface="DM Sans"/>
                <a:ea typeface="DM Sans"/>
                <a:cs typeface="DM Sans"/>
                <a:sym typeface="DM Sans"/>
                <a:hlinkClick r:id="rId2" tooltip="mailto:ssmith@wcupa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benefits@wcupa.edu</a:t>
            </a:r>
            <a:endParaRPr lang="en-US" sz="1916" u="sng" spc="95" dirty="0">
              <a:solidFill>
                <a:srgbClr val="4F81BD"/>
              </a:solidFill>
              <a:latin typeface="DM Sans"/>
              <a:ea typeface="DM Sans"/>
              <a:cs typeface="DM Sans"/>
              <a:sym typeface="DM Sans"/>
              <a:hlinkClick r:id="rId3" tooltip="mailto:ssmith@wcupa.edu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09630">
              <a:lnSpc>
                <a:spcPts val="2299"/>
              </a:lnSpc>
            </a:pPr>
            <a:r>
              <a:rPr lang="en-US" sz="1916" spc="95" dirty="0">
                <a:solidFill>
                  <a:srgbClr val="EFE4C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defTabSz="609630">
              <a:lnSpc>
                <a:spcPts val="2299"/>
              </a:lnSpc>
            </a:pPr>
            <a:r>
              <a:rPr lang="en-US" sz="1916" b="1" spc="95" dirty="0">
                <a:solidFill>
                  <a:srgbClr val="AD7EA3"/>
                </a:solidFill>
                <a:latin typeface="DM Sans Bold"/>
                <a:ea typeface="DM Sans Bold"/>
                <a:cs typeface="DM Sans Bold"/>
                <a:sym typeface="DM Sans Bold"/>
              </a:rPr>
              <a:t>WCU Bursar</a:t>
            </a:r>
          </a:p>
          <a:p>
            <a:pPr defTabSz="609630">
              <a:lnSpc>
                <a:spcPts val="2299"/>
              </a:lnSpc>
            </a:pPr>
            <a:r>
              <a:rPr lang="en-US" sz="1916" u="sng" spc="95" dirty="0">
                <a:solidFill>
                  <a:srgbClr val="4F81BD"/>
                </a:solidFill>
                <a:latin typeface="DM Sans"/>
                <a:ea typeface="DM Sans"/>
                <a:cs typeface="DM Sans"/>
                <a:sym typeface="DM Sans"/>
                <a:hlinkClick r:id="rId4" tooltip="mailto:erplan@wcupa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erplan@wcupa.edu</a:t>
            </a:r>
          </a:p>
          <a:p>
            <a:pPr defTabSz="609630">
              <a:lnSpc>
                <a:spcPts val="2299"/>
              </a:lnSpc>
            </a:pPr>
            <a:endParaRPr lang="en-US" sz="1916" u="sng" spc="95" dirty="0">
              <a:solidFill>
                <a:srgbClr val="0000FF"/>
              </a:solidFill>
              <a:latin typeface="DM Sans"/>
              <a:ea typeface="DM Sans"/>
              <a:cs typeface="DM Sans"/>
              <a:sym typeface="DM Sans"/>
              <a:hlinkClick r:id="rId4" tooltip="mailto:erplan@wcupa.edu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09630">
              <a:lnSpc>
                <a:spcPts val="2299"/>
              </a:lnSpc>
            </a:pPr>
            <a:r>
              <a:rPr lang="en-US" sz="1916" b="1" spc="95" dirty="0">
                <a:solidFill>
                  <a:srgbClr val="AD7EA3"/>
                </a:solidFill>
                <a:latin typeface="DM Sans Bold"/>
                <a:ea typeface="DM Sans Bold"/>
                <a:cs typeface="DM Sans Bold"/>
                <a:sym typeface="DM Sans Bold"/>
              </a:rPr>
              <a:t>Accounts Payable (Reimbursement Inquiries Once approved)</a:t>
            </a:r>
          </a:p>
          <a:p>
            <a:pPr defTabSz="609630">
              <a:lnSpc>
                <a:spcPts val="2299"/>
              </a:lnSpc>
            </a:pPr>
            <a:r>
              <a:rPr lang="en-US" sz="1916" u="sng" spc="95" dirty="0">
                <a:solidFill>
                  <a:srgbClr val="4F81BD"/>
                </a:solidFill>
                <a:latin typeface="DM Sans"/>
                <a:ea typeface="DM Sans"/>
                <a:cs typeface="DM Sans"/>
                <a:sym typeface="DM Sans"/>
                <a:hlinkClick r:id="rId5" tooltip="mailto:invoices@wcupa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invoices@wcupa.edu</a:t>
            </a:r>
          </a:p>
          <a:p>
            <a:pPr defTabSz="609630">
              <a:lnSpc>
                <a:spcPts val="2299"/>
              </a:lnSpc>
            </a:pPr>
            <a:endParaRPr lang="en-US" sz="1916" u="sng" spc="95" dirty="0">
              <a:solidFill>
                <a:srgbClr val="0000FF"/>
              </a:solidFill>
              <a:latin typeface="DM Sans"/>
              <a:ea typeface="DM Sans"/>
              <a:cs typeface="DM Sans"/>
              <a:sym typeface="DM Sans"/>
              <a:hlinkClick r:id="rId5" tooltip="mailto:invoices@wcupa.edu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09630">
              <a:lnSpc>
                <a:spcPts val="2299"/>
              </a:lnSpc>
              <a:spcBef>
                <a:spcPct val="0"/>
              </a:spcBef>
            </a:pPr>
            <a:r>
              <a:rPr lang="en-US" sz="1916" spc="95" dirty="0">
                <a:solidFill>
                  <a:srgbClr val="EFE4C9"/>
                </a:solidFill>
                <a:latin typeface="DM Sans"/>
                <a:ea typeface="DM Sans"/>
                <a:cs typeface="DM Sans"/>
                <a:sym typeface="DM Sans"/>
              </a:rPr>
              <a:t>To learn about your benefits and access resources, visit </a:t>
            </a:r>
            <a:r>
              <a:rPr lang="en-US" sz="1916" u="sng" spc="95" dirty="0">
                <a:solidFill>
                  <a:srgbClr val="4F81BD"/>
                </a:solidFill>
                <a:latin typeface="DM Sans"/>
                <a:ea typeface="DM Sans"/>
                <a:cs typeface="DM Sans"/>
                <a:sym typeface="DM Sans"/>
                <a:hlinkClick r:id="rId6" tooltip="https://www.wcupa.edu/hr/tuition-waiver.asp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Tuition Waiver &amp; Reimbursement</a:t>
            </a:r>
            <a:r>
              <a:rPr lang="en-US" sz="1916" spc="95" dirty="0">
                <a:solidFill>
                  <a:srgbClr val="4F81B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16" spc="95" dirty="0">
                <a:solidFill>
                  <a:srgbClr val="EFE4C9"/>
                </a:solidFill>
                <a:latin typeface="DM Sans"/>
                <a:ea typeface="DM Sans"/>
                <a:cs typeface="DM Sans"/>
                <a:sym typeface="DM Sans"/>
              </a:rPr>
              <a:t>on the HR website.</a:t>
            </a:r>
          </a:p>
        </p:txBody>
      </p:sp>
      <p:sp>
        <p:nvSpPr>
          <p:cNvPr id="3" name="AutoShape 3"/>
          <p:cNvSpPr/>
          <p:nvPr/>
        </p:nvSpPr>
        <p:spPr>
          <a:xfrm flipH="1">
            <a:off x="685800" y="1732933"/>
            <a:ext cx="2191863" cy="0"/>
          </a:xfrm>
          <a:prstGeom prst="line">
            <a:avLst/>
          </a:prstGeom>
          <a:ln w="47625" cap="flat">
            <a:solidFill>
              <a:srgbClr val="D4A1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9167"/>
            <a:ext cx="12192000" cy="2057400"/>
            <a:chOff x="0" y="0"/>
            <a:chExt cx="4816593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1210"/>
                  </a:lnTo>
                  <a:cubicBezTo>
                    <a:pt x="4816592" y="803134"/>
                    <a:pt x="4806926" y="812800"/>
                    <a:pt x="4795002" y="812800"/>
                  </a:cubicBezTo>
                  <a:lnTo>
                    <a:pt x="21590" y="812800"/>
                  </a:lnTo>
                  <a:cubicBezTo>
                    <a:pt x="9666" y="812800"/>
                    <a:pt x="0" y="803134"/>
                    <a:pt x="0" y="79121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AD7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3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5801" y="204454"/>
            <a:ext cx="7379851" cy="125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069"/>
              </a:lnSpc>
            </a:pPr>
            <a:r>
              <a:rPr lang="en-US" sz="3620" b="1" spc="221">
                <a:solidFill>
                  <a:srgbClr val="EFE4C9"/>
                </a:solidFill>
                <a:latin typeface="Now Bold"/>
                <a:ea typeface="Now Bold"/>
                <a:cs typeface="Now Bold"/>
                <a:sym typeface="Now Bold"/>
              </a:rPr>
              <a:t>CONTACT INFORMATION AND RESOURCES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08680" y="1748808"/>
            <a:ext cx="5100453" cy="5100453"/>
            <a:chOff x="0" y="0"/>
            <a:chExt cx="3331210" cy="3331210"/>
          </a:xfrm>
        </p:grpSpPr>
        <p:sp>
          <p:nvSpPr>
            <p:cNvPr id="9" name="Freeform 9"/>
            <p:cNvSpPr/>
            <p:nvPr/>
          </p:nvSpPr>
          <p:spPr>
            <a:xfrm flipH="1"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0" y="3331210"/>
                  </a:moveTo>
                  <a:lnTo>
                    <a:pt x="3331210" y="3331210"/>
                  </a:lnTo>
                  <a:cubicBezTo>
                    <a:pt x="3331210" y="1490980"/>
                    <a:pt x="1840230" y="0"/>
                    <a:pt x="0" y="0"/>
                  </a:cubicBezTo>
                  <a:lnTo>
                    <a:pt x="0" y="3331210"/>
                  </a:lnTo>
                  <a:close/>
                </a:path>
              </a:pathLst>
            </a:custGeom>
            <a:blipFill>
              <a:blip r:embed="rId7"/>
              <a:stretch>
                <a:fillRect l="-29997" r="-793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D18B7-1A0F-9306-AB23-C375D22D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AF3A-1803-1C84-66CA-FB57BE84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AC4B7-EB02-D2C1-86B5-E256E2488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696F4-D00C-CCEC-43D5-E054FBF1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79AD-7B78-ABE7-FF80-F6320040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A968-9B66-4CBB-8A51-8613201D0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F3243-9F99-E45E-B3A4-52D474C3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BD410-5089-CE5E-FAC1-6570CC69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8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4532-ADB6-2EEE-4C12-F0D5B25F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7DB-3B9A-8C78-4C5B-A8C7BD64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357FF-AC6B-C53C-77CC-1F1FB89F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8312-F4D8-5CF7-1A3A-7229CA0D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459D2-C5E2-4393-8C66-7897315D8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9F50A-6F8F-2E3F-D488-63883471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1142-6CC7-AE02-8340-2DABADED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1988-A3CE-0D31-E401-D5CC803B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4C739-9EBB-27E4-5579-6509EB7AA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1DC7-628C-8E45-0D87-0172D6DE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44A4-96F5-D39B-558D-1E16A41D0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A5066-0874-36E7-A002-DD011C69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B582C-C1FD-3298-7E9B-77F80F5AC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0A9AE7B239D40902A8EA39E9E17B9" ma:contentTypeVersion="18" ma:contentTypeDescription="Create a new document." ma:contentTypeScope="" ma:versionID="1de94d85f7d0f33a278b31b92073228a">
  <xsd:schema xmlns:xsd="http://www.w3.org/2001/XMLSchema" xmlns:xs="http://www.w3.org/2001/XMLSchema" xmlns:p="http://schemas.microsoft.com/office/2006/metadata/properties" xmlns:ns2="9866341f-5bf8-465d-bff2-0474b8a1cf93" xmlns:ns3="524bc26b-c409-4f8b-b20d-33a5b2e03733" targetNamespace="http://schemas.microsoft.com/office/2006/metadata/properties" ma:root="true" ma:fieldsID="9d462ee8aacfeac60184db0237c0f0cb" ns2:_="" ns3:_="">
    <xsd:import namespace="9866341f-5bf8-465d-bff2-0474b8a1cf93"/>
    <xsd:import namespace="524bc26b-c409-4f8b-b20d-33a5b2e03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341f-5bf8-465d-bff2-0474b8a1c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feaa485-091a-453e-9962-d1ee3888f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bc26b-c409-4f8b-b20d-33a5b2e0373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c831530-fdef-4644-b251-354f0ae4ba9d}" ma:internalName="TaxCatchAll" ma:showField="CatchAllData" ma:web="524bc26b-c409-4f8b-b20d-33a5b2e03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66341f-5bf8-465d-bff2-0474b8a1cf93">
      <Terms xmlns="http://schemas.microsoft.com/office/infopath/2007/PartnerControls"/>
    </lcf76f155ced4ddcb4097134ff3c332f>
    <TaxCatchAll xmlns="524bc26b-c409-4f8b-b20d-33a5b2e03733" xsi:nil="true"/>
  </documentManagement>
</p:properties>
</file>

<file path=customXml/itemProps1.xml><?xml version="1.0" encoding="utf-8"?>
<ds:datastoreItem xmlns:ds="http://schemas.openxmlformats.org/officeDocument/2006/customXml" ds:itemID="{2A803778-C36D-4267-974B-4043C49B84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12E87-E0D6-4573-9DC2-A792C755C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341f-5bf8-465d-bff2-0474b8a1cf93"/>
    <ds:schemaRef ds:uri="524bc26b-c409-4f8b-b20d-33a5b2e03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6D8497-7652-48A8-A269-C086417E52D7}">
  <ds:schemaRefs>
    <ds:schemaRef ds:uri="http://schemas.microsoft.com/office/2006/metadata/properties"/>
    <ds:schemaRef ds:uri="http://schemas.microsoft.com/office/infopath/2007/PartnerControls"/>
    <ds:schemaRef ds:uri="9866341f-5bf8-465d-bff2-0474b8a1cf93"/>
    <ds:schemaRef ds:uri="524bc26b-c409-4f8b-b20d-33a5b2e037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262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Whitcomb, Jaime K</dc:creator>
  <cp:lastModifiedBy>Whitcomb, Jaime K</cp:lastModifiedBy>
  <cp:revision>5</cp:revision>
  <dcterms:created xsi:type="dcterms:W3CDTF">2024-07-31T14:19:18Z</dcterms:created>
  <dcterms:modified xsi:type="dcterms:W3CDTF">2025-08-19T13:44:22Z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0x0101000550A9AE7B239D40902A8EA39E9E17B9</vt:lpwstr>
  </property>
</Properties>
</file>