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6"/>
  </p:notesMasterIdLst>
  <p:sldIdLst>
    <p:sldId id="257" r:id="rId2"/>
    <p:sldId id="355" r:id="rId3"/>
    <p:sldId id="356" r:id="rId4"/>
    <p:sldId id="343" r:id="rId5"/>
    <p:sldId id="322" r:id="rId6"/>
    <p:sldId id="324" r:id="rId7"/>
    <p:sldId id="336" r:id="rId8"/>
    <p:sldId id="309" r:id="rId9"/>
    <p:sldId id="332" r:id="rId10"/>
    <p:sldId id="323" r:id="rId11"/>
    <p:sldId id="326" r:id="rId12"/>
    <p:sldId id="349" r:id="rId13"/>
    <p:sldId id="344" r:id="rId14"/>
    <p:sldId id="333" r:id="rId15"/>
    <p:sldId id="353" r:id="rId16"/>
    <p:sldId id="329" r:id="rId17"/>
    <p:sldId id="330" r:id="rId18"/>
    <p:sldId id="352" r:id="rId19"/>
    <p:sldId id="342" r:id="rId20"/>
    <p:sldId id="259" r:id="rId21"/>
    <p:sldId id="272" r:id="rId22"/>
    <p:sldId id="350" r:id="rId23"/>
    <p:sldId id="357" r:id="rId24"/>
    <p:sldId id="35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740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6" autoAdjust="0"/>
  </p:normalViewPr>
  <p:slideViewPr>
    <p:cSldViewPr snapToGrid="0">
      <p:cViewPr varScale="1">
        <p:scale>
          <a:sx n="64" d="100"/>
          <a:sy n="64" d="100"/>
        </p:scale>
        <p:origin x="6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1BB5B-40B8-445E-B71B-40ADA1DD99EC}" type="datetimeFigureOut">
              <a:rPr lang="en-US" smtClean="0"/>
              <a:t>4/20/2020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129EF-88D2-4B19-A8D7-EEE611BEB850}" type="slidenum">
              <a:rPr lang="en-US" smtClean="0"/>
              <a:t>‹#›</a:t>
            </a:fld>
            <a:endParaRPr lang="en-US" dirty="0"/>
          </a:p>
        </p:txBody>
      </p:sp>
    </p:spTree>
    <p:extLst>
      <p:ext uri="{BB962C8B-B14F-4D97-AF65-F5344CB8AC3E}">
        <p14:creationId xmlns:p14="http://schemas.microsoft.com/office/powerpoint/2010/main" val="228610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They are at a greater risk than non-Hispanics for having prediabetes, developing type 2 diabetes, stroke and heart-disease.</a:t>
            </a:r>
          </a:p>
          <a:p>
            <a:endParaRPr lang="en-US" dirty="0"/>
          </a:p>
        </p:txBody>
      </p:sp>
      <p:sp>
        <p:nvSpPr>
          <p:cNvPr id="4" name="Slide Number Placeholder 3"/>
          <p:cNvSpPr>
            <a:spLocks noGrp="1"/>
          </p:cNvSpPr>
          <p:nvPr>
            <p:ph type="sldNum" sz="quarter" idx="5"/>
          </p:nvPr>
        </p:nvSpPr>
        <p:spPr/>
        <p:txBody>
          <a:bodyPr/>
          <a:lstStyle/>
          <a:p>
            <a:fld id="{F83129EF-88D2-4B19-A8D7-EEE611BEB850}" type="slidenum">
              <a:rPr lang="en-US" smtClean="0"/>
              <a:t>7</a:t>
            </a:fld>
            <a:endParaRPr lang="en-US" dirty="0"/>
          </a:p>
        </p:txBody>
      </p:sp>
    </p:spTree>
    <p:extLst>
      <p:ext uri="{BB962C8B-B14F-4D97-AF65-F5344CB8AC3E}">
        <p14:creationId xmlns:p14="http://schemas.microsoft.com/office/powerpoint/2010/main" val="215193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129EF-88D2-4B19-A8D7-EEE611BEB850}" type="slidenum">
              <a:rPr lang="en-US" smtClean="0"/>
              <a:t>9</a:t>
            </a:fld>
            <a:endParaRPr lang="en-US" dirty="0"/>
          </a:p>
        </p:txBody>
      </p:sp>
    </p:spTree>
    <p:extLst>
      <p:ext uri="{BB962C8B-B14F-4D97-AF65-F5344CB8AC3E}">
        <p14:creationId xmlns:p14="http://schemas.microsoft.com/office/powerpoint/2010/main" val="15703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Regardless of status, Latinx immigrants are often perceived as illegal. As a result their day-to-day lives are filled with stress and anxiety. They live in constant anxiety and fear of victimization. </a:t>
            </a:r>
          </a:p>
          <a:p>
            <a:endParaRPr lang="en-US" dirty="0"/>
          </a:p>
        </p:txBody>
      </p:sp>
      <p:sp>
        <p:nvSpPr>
          <p:cNvPr id="4" name="Slide Number Placeholder 3"/>
          <p:cNvSpPr>
            <a:spLocks noGrp="1"/>
          </p:cNvSpPr>
          <p:nvPr>
            <p:ph type="sldNum" sz="quarter" idx="5"/>
          </p:nvPr>
        </p:nvSpPr>
        <p:spPr/>
        <p:txBody>
          <a:bodyPr/>
          <a:lstStyle/>
          <a:p>
            <a:fld id="{F83129EF-88D2-4B19-A8D7-EEE611BEB850}" type="slidenum">
              <a:rPr lang="en-US" smtClean="0"/>
              <a:t>10</a:t>
            </a:fld>
            <a:endParaRPr lang="en-US" dirty="0"/>
          </a:p>
        </p:txBody>
      </p:sp>
    </p:spTree>
    <p:extLst>
      <p:ext uri="{BB962C8B-B14F-4D97-AF65-F5344CB8AC3E}">
        <p14:creationId xmlns:p14="http://schemas.microsoft.com/office/powerpoint/2010/main" val="134102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consumption is often the central ingredient of social gatherings. For immigrants, social gatherings serve to reinforce connections with people of their own culture of origin. Social gatherings that feature an array of traditional foods contribute positively to a sense of cultural connection and continuity. Holidays and traditions are shaped by specific foods. A diabetes diagnosis can pose a challenge to maintaining cultural connections because diet restrictions can result in disengagement from social gatherings leading to isolation and feelings of loneliness. </a:t>
            </a:r>
          </a:p>
          <a:p>
            <a:endParaRPr lang="en-US" dirty="0"/>
          </a:p>
        </p:txBody>
      </p:sp>
      <p:sp>
        <p:nvSpPr>
          <p:cNvPr id="4" name="Slide Number Placeholder 3"/>
          <p:cNvSpPr>
            <a:spLocks noGrp="1"/>
          </p:cNvSpPr>
          <p:nvPr>
            <p:ph type="sldNum" sz="quarter" idx="5"/>
          </p:nvPr>
        </p:nvSpPr>
        <p:spPr/>
        <p:txBody>
          <a:bodyPr/>
          <a:lstStyle/>
          <a:p>
            <a:fld id="{F83129EF-88D2-4B19-A8D7-EEE611BEB850}" type="slidenum">
              <a:rPr lang="en-US" smtClean="0"/>
              <a:t>17</a:t>
            </a:fld>
            <a:endParaRPr lang="en-US" dirty="0"/>
          </a:p>
        </p:txBody>
      </p:sp>
    </p:spTree>
    <p:extLst>
      <p:ext uri="{BB962C8B-B14F-4D97-AF65-F5344CB8AC3E}">
        <p14:creationId xmlns:p14="http://schemas.microsoft.com/office/powerpoint/2010/main" val="162780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62626"/>
                </a:solidFill>
              </a:rPr>
              <a:t>None of the men interviewed had the major responsibility for cooking in the home, their wives were seen as supportive and helping them cut down on what they 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6262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62626"/>
                </a:solidFill>
              </a:rPr>
              <a:t>These participants had the support of their spouses and were better able to make changes with such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62626"/>
              </a:solidFill>
            </a:endParaRPr>
          </a:p>
          <a:p>
            <a:endParaRPr lang="en-US" dirty="0"/>
          </a:p>
        </p:txBody>
      </p:sp>
      <p:sp>
        <p:nvSpPr>
          <p:cNvPr id="4" name="Slide Number Placeholder 3"/>
          <p:cNvSpPr>
            <a:spLocks noGrp="1"/>
          </p:cNvSpPr>
          <p:nvPr>
            <p:ph type="sldNum" sz="quarter" idx="5"/>
          </p:nvPr>
        </p:nvSpPr>
        <p:spPr/>
        <p:txBody>
          <a:bodyPr/>
          <a:lstStyle/>
          <a:p>
            <a:fld id="{F83129EF-88D2-4B19-A8D7-EEE611BEB850}" type="slidenum">
              <a:rPr lang="en-US" smtClean="0"/>
              <a:t>19</a:t>
            </a:fld>
            <a:endParaRPr lang="en-US" dirty="0"/>
          </a:p>
        </p:txBody>
      </p:sp>
    </p:spTree>
    <p:extLst>
      <p:ext uri="{BB962C8B-B14F-4D97-AF65-F5344CB8AC3E}">
        <p14:creationId xmlns:p14="http://schemas.microsoft.com/office/powerpoint/2010/main" val="1602375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9E57DC2-970A-4B3E-BB1C-7A09969E49DF}"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4216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310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6623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3407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60866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50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053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217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59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6336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584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5919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47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368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2370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3867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38018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4/20/2020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326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wcupa.edu/_academics/sch_cas.psy/agefriendlywestcheste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872" y="149087"/>
            <a:ext cx="9832157" cy="3747985"/>
          </a:xfrm>
        </p:spPr>
        <p:txBody>
          <a:bodyPr>
            <a:normAutofit/>
          </a:bodyPr>
          <a:lstStyle/>
          <a:p>
            <a:pPr algn="ctr"/>
            <a:r>
              <a:rPr lang="en-US" dirty="0"/>
              <a:t>Latinx Immigrants and barriers to illness management: Coping with </a:t>
            </a:r>
            <a:br>
              <a:rPr lang="en-US" dirty="0"/>
            </a:br>
            <a:r>
              <a:rPr lang="en-US" dirty="0"/>
              <a:t>Type 2 Diabetes</a:t>
            </a:r>
            <a:br>
              <a:rPr lang="en-US" b="1" dirty="0">
                <a:solidFill>
                  <a:schemeClr val="tx1">
                    <a:lumMod val="75000"/>
                    <a:lumOff val="25000"/>
                  </a:schemeClr>
                </a:solidFill>
                <a:cs typeface="Times New Roman"/>
              </a:rPr>
            </a:br>
            <a:r>
              <a:rPr lang="en-US" sz="3600" dirty="0">
                <a:solidFill>
                  <a:schemeClr val="tx1">
                    <a:lumMod val="75000"/>
                    <a:lumOff val="25000"/>
                  </a:schemeClr>
                </a:solidFill>
                <a:cs typeface="Times New Roman"/>
              </a:rPr>
              <a:t> </a:t>
            </a:r>
            <a:r>
              <a:rPr lang="en-US" sz="2800" dirty="0">
                <a:solidFill>
                  <a:schemeClr val="tx1">
                    <a:lumMod val="75000"/>
                    <a:lumOff val="25000"/>
                  </a:schemeClr>
                </a:solidFill>
                <a:cs typeface="Times New Roman"/>
              </a:rPr>
              <a:t>Jasmin Tahmaseb McConatha</a:t>
            </a:r>
            <a:br>
              <a:rPr lang="en-US" sz="2800" dirty="0">
                <a:solidFill>
                  <a:schemeClr val="tx1">
                    <a:lumMod val="75000"/>
                    <a:lumOff val="25000"/>
                  </a:schemeClr>
                </a:solidFill>
                <a:cs typeface="Times New Roman"/>
              </a:rPr>
            </a:br>
            <a:r>
              <a:rPr lang="en-US" sz="2800" dirty="0">
                <a:solidFill>
                  <a:schemeClr val="tx1">
                    <a:lumMod val="75000"/>
                    <a:lumOff val="25000"/>
                  </a:schemeClr>
                </a:solidFill>
                <a:cs typeface="Times New Roman"/>
              </a:rPr>
              <a:t>West Chester University, West Chester, PA, 19383, USA</a:t>
            </a:r>
          </a:p>
        </p:txBody>
      </p:sp>
      <p:pic>
        <p:nvPicPr>
          <p:cNvPr id="5" name="Content Placeholder 4">
            <a:extLst>
              <a:ext uri="{FF2B5EF4-FFF2-40B4-BE49-F238E27FC236}">
                <a16:creationId xmlns:a16="http://schemas.microsoft.com/office/drawing/2014/main" id="{01ECE413-139D-41B9-A56F-41DE6B50406A}"/>
              </a:ext>
            </a:extLst>
          </p:cNvPr>
          <p:cNvPicPr>
            <a:picLocks noGrp="1" noChangeAspect="1"/>
          </p:cNvPicPr>
          <p:nvPr>
            <p:ph idx="1"/>
          </p:nvPr>
        </p:nvPicPr>
        <p:blipFill>
          <a:blip r:embed="rId2"/>
          <a:stretch>
            <a:fillRect/>
          </a:stretch>
        </p:blipFill>
        <p:spPr>
          <a:xfrm>
            <a:off x="3840885" y="3708714"/>
            <a:ext cx="4510230" cy="2436231"/>
          </a:xfrm>
        </p:spPr>
      </p:pic>
    </p:spTree>
    <p:extLst>
      <p:ext uri="{BB962C8B-B14F-4D97-AF65-F5344CB8AC3E}">
        <p14:creationId xmlns:p14="http://schemas.microsoft.com/office/powerpoint/2010/main" val="2386457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328C2D-38F0-4C80-9EA5-A1AD0D6B2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aramond" panose="02020404030301010803"/>
              <a:ea typeface="+mn-ea"/>
              <a:cs typeface="+mn-cs"/>
            </a:endParaRPr>
          </a:p>
        </p:txBody>
      </p:sp>
      <p:grpSp>
        <p:nvGrpSpPr>
          <p:cNvPr id="10" name="Group 9">
            <a:extLst>
              <a:ext uri="{FF2B5EF4-FFF2-40B4-BE49-F238E27FC236}">
                <a16:creationId xmlns:a16="http://schemas.microsoft.com/office/drawing/2014/main" id="{BD17E249-48D0-476B-A642-A5D58DD39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1" name="Picture 10">
              <a:extLst>
                <a:ext uri="{FF2B5EF4-FFF2-40B4-BE49-F238E27FC236}">
                  <a16:creationId xmlns:a16="http://schemas.microsoft.com/office/drawing/2014/main" id="{7E4B7EC7-DE5B-4F27-839A-7CDF49C618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DDA01082-3C8F-4602-8DA7-C82DF7095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cmpd="sng" algn="ctr">
              <a:solidFill>
                <a:schemeClr val="accent1"/>
              </a:solidFill>
              <a:prstDash val="solid"/>
              <a:miter lim="800000"/>
            </a:ln>
            <a:effectLst>
              <a:innerShdw blurRad="25400" dist="12700" dir="13500000">
                <a:srgbClr val="000000">
                  <a:alpha val="45000"/>
                </a:srgbClr>
              </a:innerShdw>
            </a:effectLst>
          </p:spPr>
        </p:sp>
        <p:pic>
          <p:nvPicPr>
            <p:cNvPr id="13" name="Picture 12">
              <a:extLst>
                <a:ext uri="{FF2B5EF4-FFF2-40B4-BE49-F238E27FC236}">
                  <a16:creationId xmlns:a16="http://schemas.microsoft.com/office/drawing/2014/main" id="{1A21B48A-5892-4DD2-B2E1-91BD42A44C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4" name="Picture 13">
              <a:extLst>
                <a:ext uri="{FF2B5EF4-FFF2-40B4-BE49-F238E27FC236}">
                  <a16:creationId xmlns:a16="http://schemas.microsoft.com/office/drawing/2014/main" id="{BE083B53-5B4C-4C29-BDFD-A28B754A59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a:extLst>
              <a:ext uri="{FF2B5EF4-FFF2-40B4-BE49-F238E27FC236}">
                <a16:creationId xmlns:a16="http://schemas.microsoft.com/office/drawing/2014/main" id="{D8FCD0E5-BAF9-4B57-AC86-4D46F3C3C7D0}"/>
              </a:ext>
            </a:extLst>
          </p:cNvPr>
          <p:cNvSpPr>
            <a:spLocks noGrp="1"/>
          </p:cNvSpPr>
          <p:nvPr>
            <p:ph type="title"/>
          </p:nvPr>
        </p:nvSpPr>
        <p:spPr>
          <a:xfrm>
            <a:off x="1295402" y="982133"/>
            <a:ext cx="9601196" cy="966986"/>
          </a:xfrm>
        </p:spPr>
        <p:txBody>
          <a:bodyPr>
            <a:normAutofit/>
          </a:bodyPr>
          <a:lstStyle/>
          <a:p>
            <a:r>
              <a:rPr lang="en-US" b="1" dirty="0"/>
              <a:t>Immigration and overall well-being</a:t>
            </a:r>
          </a:p>
        </p:txBody>
      </p:sp>
      <p:cxnSp>
        <p:nvCxnSpPr>
          <p:cNvPr id="16" name="Straight Connector 15">
            <a:extLst>
              <a:ext uri="{FF2B5EF4-FFF2-40B4-BE49-F238E27FC236}">
                <a16:creationId xmlns:a16="http://schemas.microsoft.com/office/drawing/2014/main" id="{0B65B193-F600-4C1B-9DBF-09D94CDB08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EFC6F02-27B6-47BD-8A26-831D2B17FF25}"/>
              </a:ext>
            </a:extLst>
          </p:cNvPr>
          <p:cNvSpPr>
            <a:spLocks noGrp="1"/>
          </p:cNvSpPr>
          <p:nvPr>
            <p:ph idx="1"/>
          </p:nvPr>
        </p:nvSpPr>
        <p:spPr>
          <a:xfrm>
            <a:off x="1295401" y="2556932"/>
            <a:ext cx="9601196" cy="3538544"/>
          </a:xfrm>
        </p:spPr>
        <p:txBody>
          <a:bodyPr>
            <a:normAutofit lnSpcReduction="10000"/>
          </a:bodyPr>
          <a:lstStyle/>
          <a:p>
            <a:pPr marL="0" indent="0">
              <a:buNone/>
            </a:pPr>
            <a:r>
              <a:rPr lang="en-US" b="1" dirty="0">
                <a:latin typeface="Times New Roman" panose="02020603050405020304" pitchFamily="18" charset="0"/>
                <a:cs typeface="Times New Roman" panose="02020603050405020304" pitchFamily="18" charset="0"/>
              </a:rPr>
              <a:t>Being an immigrant to the U.S. is stressful - being a Latinx immigrant is even more difficult. </a:t>
            </a:r>
          </a:p>
          <a:p>
            <a:pPr marL="0" indent="0">
              <a:buNone/>
            </a:pPr>
            <a:r>
              <a:rPr lang="en-US" b="1" dirty="0">
                <a:latin typeface="Times New Roman" panose="02020603050405020304" pitchFamily="18" charset="0"/>
                <a:cs typeface="Times New Roman" panose="02020603050405020304" pitchFamily="18" charset="0"/>
              </a:rPr>
              <a:t>Stereotypes and negative perceptions, leave Latinx to live in constant anxiety and fear of victimization. Regardless of status, Latinx immigrants are generally perceived as illegal or undocumented. </a:t>
            </a:r>
          </a:p>
          <a:p>
            <a:pPr marL="530352" lvl="1" indent="0">
              <a:buNone/>
            </a:pPr>
            <a:r>
              <a:rPr lang="en-US" sz="2400" b="1" dirty="0">
                <a:latin typeface="Times New Roman" panose="02020603050405020304" pitchFamily="18" charset="0"/>
                <a:cs typeface="Times New Roman" panose="02020603050405020304" pitchFamily="18" charset="0"/>
              </a:rPr>
              <a:t>In 2019, 55% Latinx immigrants in the U.S., regardless of legal status, say they worry “a lot” or “some” that they, a family member or a close friend could be deported. As a result their day to day lives are filled with added stress and anxiety. </a:t>
            </a:r>
          </a:p>
          <a:p>
            <a:pPr marL="0" indent="0">
              <a:buNone/>
            </a:pPr>
            <a:endParaRPr lang="en-US" dirty="0"/>
          </a:p>
        </p:txBody>
      </p:sp>
    </p:spTree>
    <p:extLst>
      <p:ext uri="{BB962C8B-B14F-4D97-AF65-F5344CB8AC3E}">
        <p14:creationId xmlns:p14="http://schemas.microsoft.com/office/powerpoint/2010/main" val="1551816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B98AA11-4101-46C6-A025-3943AE8E70C4}"/>
              </a:ext>
            </a:extLst>
          </p:cNvPr>
          <p:cNvSpPr>
            <a:spLocks noGrp="1"/>
          </p:cNvSpPr>
          <p:nvPr>
            <p:ph type="title"/>
          </p:nvPr>
        </p:nvSpPr>
        <p:spPr>
          <a:xfrm>
            <a:off x="4263887" y="407504"/>
            <a:ext cx="7026965" cy="1245703"/>
          </a:xfrm>
        </p:spPr>
        <p:txBody>
          <a:bodyPr>
            <a:noAutofit/>
          </a:bodyPr>
          <a:lstStyle/>
          <a:p>
            <a:pPr>
              <a:lnSpc>
                <a:spcPct val="90000"/>
              </a:lnSpc>
            </a:pPr>
            <a:r>
              <a:rPr lang="en-US" sz="3600" b="1" dirty="0">
                <a:solidFill>
                  <a:srgbClr val="262626"/>
                </a:solidFill>
              </a:rPr>
              <a:t>The Erosion of the Healthy Immigrant Effect? </a:t>
            </a:r>
          </a:p>
        </p:txBody>
      </p:sp>
      <p:sp>
        <p:nvSpPr>
          <p:cNvPr id="18" name="Rectangle 17">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Health">
            <a:extLst>
              <a:ext uri="{FF2B5EF4-FFF2-40B4-BE49-F238E27FC236}">
                <a16:creationId xmlns:a16="http://schemas.microsoft.com/office/drawing/2014/main" id="{2EA6E18B-617E-4BE2-95EC-A5A01C1E0E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2683" y="2122701"/>
            <a:ext cx="2433793" cy="2433793"/>
          </a:xfrm>
          <a:prstGeom prst="rect">
            <a:avLst/>
          </a:prstGeom>
        </p:spPr>
      </p:pic>
      <p:cxnSp>
        <p:nvCxnSpPr>
          <p:cNvPr id="20" name="Straight Connector 19">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5C0845B3-16C8-4155-A019-E8CBC7A6AEDA}"/>
              </a:ext>
            </a:extLst>
          </p:cNvPr>
          <p:cNvSpPr>
            <a:spLocks noGrp="1"/>
          </p:cNvSpPr>
          <p:nvPr>
            <p:ph idx="1"/>
          </p:nvPr>
        </p:nvSpPr>
        <p:spPr>
          <a:xfrm>
            <a:off x="4166515" y="1739347"/>
            <a:ext cx="7124337" cy="4422913"/>
          </a:xfrm>
        </p:spPr>
        <p:txBody>
          <a:bodyPr>
            <a:normAutofit fontScale="77500" lnSpcReduction="20000"/>
          </a:bodyPr>
          <a:lstStyle/>
          <a:p>
            <a:pPr marL="0" indent="0">
              <a:lnSpc>
                <a:spcPct val="90000"/>
              </a:lnSpc>
              <a:buNone/>
            </a:pPr>
            <a:r>
              <a:rPr lang="en-US" sz="3100" b="1" dirty="0">
                <a:solidFill>
                  <a:srgbClr val="262626"/>
                </a:solidFill>
              </a:rPr>
              <a:t>Historically, immigrants to the U.S. have lived longer  healthier lives than native born Americans</a:t>
            </a:r>
          </a:p>
          <a:p>
            <a:pPr marL="0" indent="0">
              <a:lnSpc>
                <a:spcPct val="90000"/>
              </a:lnSpc>
              <a:buNone/>
            </a:pPr>
            <a:r>
              <a:rPr lang="en-US" sz="3100" b="1" dirty="0">
                <a:solidFill>
                  <a:srgbClr val="262626"/>
                </a:solidFill>
              </a:rPr>
              <a:t>The “healthy immigrant effect” is eroding:</a:t>
            </a:r>
          </a:p>
          <a:p>
            <a:pPr lvl="1">
              <a:lnSpc>
                <a:spcPct val="90000"/>
              </a:lnSpc>
            </a:pPr>
            <a:r>
              <a:rPr lang="en-US" sz="3100" b="1" dirty="0">
                <a:solidFill>
                  <a:srgbClr val="262626"/>
                </a:solidFill>
              </a:rPr>
              <a:t>Years of difficult labor conditions, </a:t>
            </a:r>
          </a:p>
          <a:p>
            <a:pPr lvl="1">
              <a:lnSpc>
                <a:spcPct val="90000"/>
              </a:lnSpc>
            </a:pPr>
            <a:r>
              <a:rPr lang="en-US" sz="3100" b="1" dirty="0">
                <a:solidFill>
                  <a:srgbClr val="262626"/>
                </a:solidFill>
              </a:rPr>
              <a:t>Intersecting prejudices of gender, age, and ethnicity. </a:t>
            </a:r>
          </a:p>
          <a:p>
            <a:pPr lvl="1">
              <a:lnSpc>
                <a:spcPct val="90000"/>
              </a:lnSpc>
            </a:pPr>
            <a:r>
              <a:rPr lang="en-US" sz="3100" b="1" dirty="0">
                <a:solidFill>
                  <a:srgbClr val="262626"/>
                </a:solidFill>
              </a:rPr>
              <a:t>A life time of discrimination based on immigration status, </a:t>
            </a:r>
          </a:p>
          <a:p>
            <a:pPr lvl="1">
              <a:lnSpc>
                <a:spcPct val="90000"/>
              </a:lnSpc>
            </a:pPr>
            <a:r>
              <a:rPr lang="en-US" sz="3100" b="1" dirty="0">
                <a:solidFill>
                  <a:srgbClr val="262626"/>
                </a:solidFill>
              </a:rPr>
              <a:t>Lack of access to health care </a:t>
            </a:r>
          </a:p>
          <a:p>
            <a:pPr lvl="1">
              <a:lnSpc>
                <a:spcPct val="90000"/>
              </a:lnSpc>
            </a:pPr>
            <a:r>
              <a:rPr lang="en-US" sz="3100" b="1" dirty="0">
                <a:solidFill>
                  <a:srgbClr val="262626"/>
                </a:solidFill>
              </a:rPr>
              <a:t>an aging population struggling with numerous acute and chronic health conditions.</a:t>
            </a:r>
          </a:p>
          <a:p>
            <a:pPr marL="0" indent="0">
              <a:lnSpc>
                <a:spcPct val="90000"/>
              </a:lnSpc>
              <a:buNone/>
            </a:pPr>
            <a:endParaRPr lang="en-US" sz="1600" b="1" dirty="0">
              <a:solidFill>
                <a:srgbClr val="262626"/>
              </a:solidFill>
            </a:endParaRPr>
          </a:p>
          <a:p>
            <a:pPr marL="0" indent="0">
              <a:lnSpc>
                <a:spcPct val="90000"/>
              </a:lnSpc>
              <a:buNone/>
            </a:pPr>
            <a:r>
              <a:rPr lang="en-US" sz="1600" b="1" dirty="0">
                <a:solidFill>
                  <a:srgbClr val="262626"/>
                </a:solidFill>
              </a:rPr>
              <a:t>(</a:t>
            </a:r>
            <a:r>
              <a:rPr lang="en-US" sz="1600" b="1" dirty="0" err="1">
                <a:solidFill>
                  <a:srgbClr val="262626"/>
                </a:solidFill>
              </a:rPr>
              <a:t>Markides</a:t>
            </a:r>
            <a:r>
              <a:rPr lang="en-US" sz="1600" b="1" dirty="0">
                <a:solidFill>
                  <a:srgbClr val="262626"/>
                </a:solidFill>
              </a:rPr>
              <a:t> &amp; Rote, 2019; </a:t>
            </a:r>
            <a:r>
              <a:rPr lang="en-US" sz="1600" b="1" dirty="0" err="1">
                <a:solidFill>
                  <a:srgbClr val="262626"/>
                </a:solidFill>
              </a:rPr>
              <a:t>Riosmena</a:t>
            </a:r>
            <a:r>
              <a:rPr lang="en-US" sz="1600" b="1" dirty="0">
                <a:solidFill>
                  <a:srgbClr val="262626"/>
                </a:solidFill>
              </a:rPr>
              <a:t>, Kuhn, &amp; </a:t>
            </a:r>
            <a:r>
              <a:rPr lang="en-US" sz="1600" b="1" dirty="0" err="1">
                <a:solidFill>
                  <a:srgbClr val="262626"/>
                </a:solidFill>
              </a:rPr>
              <a:t>Jochem</a:t>
            </a:r>
            <a:r>
              <a:rPr lang="en-US" sz="1600" b="1" dirty="0">
                <a:solidFill>
                  <a:srgbClr val="262626"/>
                </a:solidFill>
              </a:rPr>
              <a:t>, 2018). </a:t>
            </a:r>
          </a:p>
          <a:p>
            <a:pPr>
              <a:lnSpc>
                <a:spcPct val="90000"/>
              </a:lnSpc>
            </a:pPr>
            <a:endParaRPr lang="en-US" sz="1500" dirty="0">
              <a:solidFill>
                <a:srgbClr val="262626"/>
              </a:solidFill>
            </a:endParaRPr>
          </a:p>
        </p:txBody>
      </p:sp>
    </p:spTree>
    <p:extLst>
      <p:ext uri="{BB962C8B-B14F-4D97-AF65-F5344CB8AC3E}">
        <p14:creationId xmlns:p14="http://schemas.microsoft.com/office/powerpoint/2010/main" val="1904734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139C-4BEB-463A-8D3B-74BC97476788}"/>
              </a:ext>
            </a:extLst>
          </p:cNvPr>
          <p:cNvSpPr>
            <a:spLocks noGrp="1"/>
          </p:cNvSpPr>
          <p:nvPr>
            <p:ph type="title"/>
          </p:nvPr>
        </p:nvSpPr>
        <p:spPr>
          <a:xfrm>
            <a:off x="1295402" y="427385"/>
            <a:ext cx="9601196" cy="695738"/>
          </a:xfrm>
        </p:spPr>
        <p:txBody>
          <a:bodyPr>
            <a:normAutofit fontScale="90000"/>
          </a:bodyPr>
          <a:lstStyle/>
          <a:p>
            <a:r>
              <a:rPr lang="en-US" dirty="0"/>
              <a:t>Illness and Gender</a:t>
            </a:r>
          </a:p>
        </p:txBody>
      </p:sp>
      <p:sp>
        <p:nvSpPr>
          <p:cNvPr id="3" name="Content Placeholder 2">
            <a:extLst>
              <a:ext uri="{FF2B5EF4-FFF2-40B4-BE49-F238E27FC236}">
                <a16:creationId xmlns:a16="http://schemas.microsoft.com/office/drawing/2014/main" id="{938467AF-7C75-456F-9168-6E179BC6CDBA}"/>
              </a:ext>
            </a:extLst>
          </p:cNvPr>
          <p:cNvSpPr>
            <a:spLocks noGrp="1"/>
          </p:cNvSpPr>
          <p:nvPr>
            <p:ph idx="1"/>
          </p:nvPr>
        </p:nvSpPr>
        <p:spPr>
          <a:xfrm>
            <a:off x="1295401" y="1123123"/>
            <a:ext cx="9601196" cy="5068956"/>
          </a:xfrm>
        </p:spPr>
        <p:txBody>
          <a:bodyPr>
            <a:noAutofit/>
          </a:bodyPr>
          <a:lstStyle/>
          <a:p>
            <a:pPr marL="0" indent="0">
              <a:buNone/>
            </a:pPr>
            <a:r>
              <a:rPr lang="en-US" dirty="0"/>
              <a:t>For an inclusive understanding of health and health-care disparities one must address gender differences - illnesses are experienced differently by men and women. </a:t>
            </a:r>
          </a:p>
          <a:p>
            <a:pPr marL="0" indent="0">
              <a:buNone/>
            </a:pPr>
            <a:r>
              <a:rPr lang="en-US" dirty="0"/>
              <a:t>As part of the fastest growing and largest ethnic minority group in the U.S., projections indicate that 128 million Latinos will reside in the United States (U.S.) by 2050.</a:t>
            </a:r>
          </a:p>
          <a:p>
            <a:r>
              <a:rPr lang="en-US" dirty="0"/>
              <a:t>Research on racial and ethnic disparities in health-care access and utilization identifies Latinx immigrants as one of the most disadvantaged ethnic groups.</a:t>
            </a:r>
          </a:p>
          <a:p>
            <a:r>
              <a:rPr lang="en-US" sz="2400" dirty="0"/>
              <a:t>Using measures such as health care, health insurance coverage, and quality of care, </a:t>
            </a:r>
            <a:r>
              <a:rPr lang="en-US" dirty="0"/>
              <a:t>multiple </a:t>
            </a:r>
            <a:r>
              <a:rPr lang="en-US" sz="2400" dirty="0"/>
              <a:t>barriers for Latinas </a:t>
            </a:r>
            <a:r>
              <a:rPr lang="en-US" dirty="0"/>
              <a:t>can be </a:t>
            </a:r>
            <a:r>
              <a:rPr lang="en-US" sz="2400" dirty="0"/>
              <a:t>identified.</a:t>
            </a:r>
          </a:p>
        </p:txBody>
      </p:sp>
    </p:spTree>
    <p:extLst>
      <p:ext uri="{BB962C8B-B14F-4D97-AF65-F5344CB8AC3E}">
        <p14:creationId xmlns:p14="http://schemas.microsoft.com/office/powerpoint/2010/main" val="3280290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CE09-FAA3-44E5-81D9-72310C4CCC98}"/>
              </a:ext>
            </a:extLst>
          </p:cNvPr>
          <p:cNvSpPr>
            <a:spLocks noGrp="1"/>
          </p:cNvSpPr>
          <p:nvPr>
            <p:ph type="title"/>
          </p:nvPr>
        </p:nvSpPr>
        <p:spPr/>
        <p:txBody>
          <a:bodyPr/>
          <a:lstStyle/>
          <a:p>
            <a:r>
              <a:rPr lang="en-US" dirty="0"/>
              <a:t>The Gendered face of type 2 diabetes</a:t>
            </a:r>
          </a:p>
        </p:txBody>
      </p:sp>
      <p:sp>
        <p:nvSpPr>
          <p:cNvPr id="3" name="Content Placeholder 2">
            <a:extLst>
              <a:ext uri="{FF2B5EF4-FFF2-40B4-BE49-F238E27FC236}">
                <a16:creationId xmlns:a16="http://schemas.microsoft.com/office/drawing/2014/main" id="{AE2EE111-0D5F-496F-8390-D9ADB07F8A8E}"/>
              </a:ext>
            </a:extLst>
          </p:cNvPr>
          <p:cNvSpPr>
            <a:spLocks noGrp="1"/>
          </p:cNvSpPr>
          <p:nvPr>
            <p:ph idx="1"/>
          </p:nvPr>
        </p:nvSpPr>
        <p:spPr/>
        <p:txBody>
          <a:bodyPr>
            <a:normAutofit fontScale="92500" lnSpcReduction="10000"/>
          </a:bodyPr>
          <a:lstStyle/>
          <a:p>
            <a:pPr marL="0" indent="0">
              <a:buNone/>
            </a:pPr>
            <a:r>
              <a:rPr lang="en-US" sz="2800" dirty="0"/>
              <a:t>Women are often vulnerable and disadvantaged in their ability to care for themselves – they may face: </a:t>
            </a:r>
          </a:p>
          <a:p>
            <a:pPr marL="457200" indent="-457200">
              <a:buAutoNum type="alphaLcParenBoth"/>
            </a:pPr>
            <a:r>
              <a:rPr lang="en-US" sz="2800" dirty="0"/>
              <a:t>structural barriers (language, health care coverage, time constraints)</a:t>
            </a:r>
          </a:p>
          <a:p>
            <a:pPr marL="457200" indent="-457200">
              <a:buAutoNum type="alphaLcParenBoth"/>
            </a:pPr>
            <a:r>
              <a:rPr lang="en-US" sz="2800" dirty="0"/>
              <a:t>gendered family roles hinder their ability for self care </a:t>
            </a:r>
          </a:p>
          <a:p>
            <a:pPr marL="457200" indent="-457200">
              <a:buAutoNum type="alphaLcParenBoth"/>
            </a:pPr>
            <a:r>
              <a:rPr lang="en-US" sz="2800" dirty="0"/>
              <a:t>Insecure immigration status or fear of discrimination by care providers</a:t>
            </a:r>
          </a:p>
          <a:p>
            <a:pPr marL="457200" indent="-457200">
              <a:buFont typeface="Arial"/>
              <a:buAutoNum type="alphaLcParenBoth"/>
            </a:pPr>
            <a:r>
              <a:rPr lang="en-US" sz="2800" dirty="0"/>
              <a:t>Economic dependence</a:t>
            </a:r>
          </a:p>
          <a:p>
            <a:pPr marL="457200" indent="-457200">
              <a:buAutoNum type="alphaLcParenBoth"/>
            </a:pPr>
            <a:endParaRPr lang="en-US" dirty="0"/>
          </a:p>
          <a:p>
            <a:pPr marL="0" indent="0">
              <a:buNone/>
            </a:pPr>
            <a:endParaRPr lang="en-US" dirty="0"/>
          </a:p>
        </p:txBody>
      </p:sp>
    </p:spTree>
    <p:extLst>
      <p:ext uri="{BB962C8B-B14F-4D97-AF65-F5344CB8AC3E}">
        <p14:creationId xmlns:p14="http://schemas.microsoft.com/office/powerpoint/2010/main" val="3437004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A38F-A1F1-4DFF-9186-9981F6635750}"/>
              </a:ext>
            </a:extLst>
          </p:cNvPr>
          <p:cNvSpPr>
            <a:spLocks noGrp="1"/>
          </p:cNvSpPr>
          <p:nvPr>
            <p:ph type="title"/>
          </p:nvPr>
        </p:nvSpPr>
        <p:spPr>
          <a:xfrm>
            <a:off x="755375" y="982133"/>
            <a:ext cx="10933042" cy="815996"/>
          </a:xfrm>
        </p:spPr>
        <p:txBody>
          <a:bodyPr>
            <a:normAutofit fontScale="90000"/>
          </a:bodyPr>
          <a:lstStyle/>
          <a:p>
            <a:pPr>
              <a:lnSpc>
                <a:spcPct val="90000"/>
              </a:lnSpc>
            </a:pPr>
            <a:r>
              <a:rPr lang="en-US" sz="4100" b="1" dirty="0">
                <a:solidFill>
                  <a:srgbClr val="262626"/>
                </a:solidFill>
              </a:rPr>
              <a:t>Gendered Barriers to Treatment of Chronic Illness</a:t>
            </a:r>
          </a:p>
        </p:txBody>
      </p:sp>
      <p:sp>
        <p:nvSpPr>
          <p:cNvPr id="3" name="Content Placeholder 2">
            <a:extLst>
              <a:ext uri="{FF2B5EF4-FFF2-40B4-BE49-F238E27FC236}">
                <a16:creationId xmlns:a16="http://schemas.microsoft.com/office/drawing/2014/main" id="{12D14DB1-E4CD-43FC-8499-B23A065FC0AF}"/>
              </a:ext>
            </a:extLst>
          </p:cNvPr>
          <p:cNvSpPr>
            <a:spLocks noGrp="1"/>
          </p:cNvSpPr>
          <p:nvPr>
            <p:ph idx="1"/>
          </p:nvPr>
        </p:nvSpPr>
        <p:spPr>
          <a:xfrm>
            <a:off x="755374" y="1888435"/>
            <a:ext cx="8497955" cy="4273826"/>
          </a:xfrm>
        </p:spPr>
        <p:txBody>
          <a:bodyPr>
            <a:noAutofit/>
          </a:bodyPr>
          <a:lstStyle/>
          <a:p>
            <a:pPr marL="0" indent="0">
              <a:lnSpc>
                <a:spcPct val="90000"/>
              </a:lnSpc>
              <a:buNone/>
            </a:pPr>
            <a:r>
              <a:rPr lang="en-US" sz="2000" b="1" dirty="0">
                <a:solidFill>
                  <a:srgbClr val="262626"/>
                </a:solidFill>
              </a:rPr>
              <a:t>Cultural and household norms often prevent effective illness management. </a:t>
            </a:r>
          </a:p>
          <a:p>
            <a:pPr lvl="1">
              <a:lnSpc>
                <a:spcPct val="90000"/>
              </a:lnSpc>
            </a:pPr>
            <a:r>
              <a:rPr lang="en-US" b="1" dirty="0">
                <a:solidFill>
                  <a:srgbClr val="262626"/>
                </a:solidFill>
              </a:rPr>
              <a:t>Family and social responsibilities tend to supersede personal health concerns.</a:t>
            </a:r>
          </a:p>
          <a:p>
            <a:pPr lvl="1">
              <a:lnSpc>
                <a:spcPct val="90000"/>
              </a:lnSpc>
            </a:pPr>
            <a:r>
              <a:rPr lang="en-US" b="1" dirty="0">
                <a:solidFill>
                  <a:srgbClr val="262626"/>
                </a:solidFill>
              </a:rPr>
              <a:t>They are often diagnosed in an emergency care situation</a:t>
            </a:r>
          </a:p>
          <a:p>
            <a:pPr lvl="1">
              <a:lnSpc>
                <a:spcPct val="90000"/>
              </a:lnSpc>
            </a:pPr>
            <a:r>
              <a:rPr lang="en-US" b="1" dirty="0">
                <a:solidFill>
                  <a:srgbClr val="262626"/>
                </a:solidFill>
              </a:rPr>
              <a:t>There is a lack of preventative care – particularly for low income women</a:t>
            </a:r>
          </a:p>
          <a:p>
            <a:pPr lvl="1">
              <a:lnSpc>
                <a:spcPct val="90000"/>
              </a:lnSpc>
            </a:pPr>
            <a:r>
              <a:rPr lang="en-US" b="1" dirty="0">
                <a:solidFill>
                  <a:srgbClr val="262626"/>
                </a:solidFill>
              </a:rPr>
              <a:t>Older women are particularly vulnerable – Latina’s are often diagnosed with type 2 diabetes 7 years earlier </a:t>
            </a:r>
          </a:p>
          <a:p>
            <a:pPr lvl="1">
              <a:lnSpc>
                <a:spcPct val="90000"/>
              </a:lnSpc>
            </a:pPr>
            <a:r>
              <a:rPr lang="en-US" b="1" dirty="0">
                <a:solidFill>
                  <a:srgbClr val="262626"/>
                </a:solidFill>
              </a:rPr>
              <a:t>They also tend to suffer from complications and mortality from chronic diseases like type 2 diabetes. </a:t>
            </a:r>
          </a:p>
          <a:p>
            <a:pPr lvl="1">
              <a:lnSpc>
                <a:spcPct val="90000"/>
              </a:lnSpc>
            </a:pPr>
            <a:r>
              <a:rPr lang="en-US" b="1" dirty="0">
                <a:solidFill>
                  <a:srgbClr val="262626"/>
                </a:solidFill>
              </a:rPr>
              <a:t>They often live their later years in poorer health than other elders.</a:t>
            </a:r>
          </a:p>
        </p:txBody>
      </p:sp>
      <p:pic>
        <p:nvPicPr>
          <p:cNvPr id="9" name="Content Placeholder 3" descr="A close up of a piece of paper&#10;&#10;Description automatically generated">
            <a:extLst>
              <a:ext uri="{FF2B5EF4-FFF2-40B4-BE49-F238E27FC236}">
                <a16:creationId xmlns:a16="http://schemas.microsoft.com/office/drawing/2014/main" id="{2AB8DFE3-4B35-4820-9045-25A4CAE146CD}"/>
              </a:ext>
            </a:extLst>
          </p:cNvPr>
          <p:cNvPicPr>
            <a:picLocks noChangeAspect="1"/>
          </p:cNvPicPr>
          <p:nvPr/>
        </p:nvPicPr>
        <p:blipFill rotWithShape="1">
          <a:blip r:embed="rId3"/>
          <a:srcRect t="25237" b="2182"/>
          <a:stretch/>
        </p:blipFill>
        <p:spPr>
          <a:xfrm rot="20594850">
            <a:off x="8941917" y="4731424"/>
            <a:ext cx="2739728" cy="1541104"/>
          </a:xfrm>
          <a:prstGeom prst="rect">
            <a:avLst/>
          </a:prstGeom>
          <a:ln w="57150" cmpd="thickThin">
            <a:noFill/>
            <a:miter lim="800000"/>
          </a:ln>
        </p:spPr>
      </p:pic>
    </p:spTree>
    <p:extLst>
      <p:ext uri="{BB962C8B-B14F-4D97-AF65-F5344CB8AC3E}">
        <p14:creationId xmlns:p14="http://schemas.microsoft.com/office/powerpoint/2010/main" val="254152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C65A-3962-4AD4-810E-78C680EB85B2}"/>
              </a:ext>
            </a:extLst>
          </p:cNvPr>
          <p:cNvSpPr>
            <a:spLocks noGrp="1"/>
          </p:cNvSpPr>
          <p:nvPr>
            <p:ph type="title"/>
          </p:nvPr>
        </p:nvSpPr>
        <p:spPr/>
        <p:txBody>
          <a:bodyPr/>
          <a:lstStyle/>
          <a:p>
            <a:r>
              <a:rPr lang="en-US" dirty="0"/>
              <a:t>Community Discussions and Research</a:t>
            </a:r>
          </a:p>
        </p:txBody>
      </p:sp>
      <p:sp>
        <p:nvSpPr>
          <p:cNvPr id="3" name="Content Placeholder 2">
            <a:extLst>
              <a:ext uri="{FF2B5EF4-FFF2-40B4-BE49-F238E27FC236}">
                <a16:creationId xmlns:a16="http://schemas.microsoft.com/office/drawing/2014/main" id="{B7C6D427-AAC8-4203-851A-881903305F7E}"/>
              </a:ext>
            </a:extLst>
          </p:cNvPr>
          <p:cNvSpPr>
            <a:spLocks noGrp="1"/>
          </p:cNvSpPr>
          <p:nvPr>
            <p:ph idx="1"/>
          </p:nvPr>
        </p:nvSpPr>
        <p:spPr/>
        <p:txBody>
          <a:bodyPr>
            <a:normAutofit lnSpcReduction="10000"/>
          </a:bodyPr>
          <a:lstStyle/>
          <a:p>
            <a:pPr marL="0" indent="0">
              <a:buNone/>
            </a:pPr>
            <a:r>
              <a:rPr lang="en-US" sz="4400" b="1" dirty="0"/>
              <a:t>Over the past 5 years we have held dozens of conversations with Latinx immigrants regarding their health promotion behaviors and their health concerns. </a:t>
            </a:r>
          </a:p>
          <a:p>
            <a:pPr marL="0" indent="0">
              <a:buNone/>
            </a:pPr>
            <a:endParaRPr lang="en-US" dirty="0"/>
          </a:p>
        </p:txBody>
      </p:sp>
    </p:spTree>
    <p:extLst>
      <p:ext uri="{BB962C8B-B14F-4D97-AF65-F5344CB8AC3E}">
        <p14:creationId xmlns:p14="http://schemas.microsoft.com/office/powerpoint/2010/main" val="380794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ACB7-4541-4E51-8686-0D9566D0D211}"/>
              </a:ext>
            </a:extLst>
          </p:cNvPr>
          <p:cNvSpPr>
            <a:spLocks noGrp="1"/>
          </p:cNvSpPr>
          <p:nvPr>
            <p:ph type="title"/>
          </p:nvPr>
        </p:nvSpPr>
        <p:spPr>
          <a:xfrm>
            <a:off x="1295402" y="982132"/>
            <a:ext cx="9601196" cy="1303867"/>
          </a:xfrm>
        </p:spPr>
        <p:txBody>
          <a:bodyPr>
            <a:normAutofit/>
          </a:bodyPr>
          <a:lstStyle/>
          <a:p>
            <a:pPr>
              <a:lnSpc>
                <a:spcPct val="90000"/>
              </a:lnSpc>
            </a:pPr>
            <a:r>
              <a:rPr lang="en-US" sz="2800" dirty="0">
                <a:latin typeface="Times New Roman" panose="02020603050405020304" pitchFamily="18" charset="0"/>
                <a:cs typeface="Times New Roman" panose="02020603050405020304" pitchFamily="18" charset="0"/>
              </a:rPr>
              <a:t>A large percentage of Latinx immigrants in the WC community stated that they struggled with type 2 diabetes. </a:t>
            </a:r>
            <a:endParaRPr lang="en-US" sz="2800" dirty="0"/>
          </a:p>
        </p:txBody>
      </p:sp>
      <p:sp>
        <p:nvSpPr>
          <p:cNvPr id="3" name="Content Placeholder 2">
            <a:extLst>
              <a:ext uri="{FF2B5EF4-FFF2-40B4-BE49-F238E27FC236}">
                <a16:creationId xmlns:a16="http://schemas.microsoft.com/office/drawing/2014/main" id="{065847FF-D55E-436B-86AD-1F0F04F4C469}"/>
              </a:ext>
            </a:extLst>
          </p:cNvPr>
          <p:cNvSpPr>
            <a:spLocks noGrp="1"/>
          </p:cNvSpPr>
          <p:nvPr>
            <p:ph idx="1"/>
          </p:nvPr>
        </p:nvSpPr>
        <p:spPr>
          <a:xfrm>
            <a:off x="834887" y="2435087"/>
            <a:ext cx="7156173" cy="3816625"/>
          </a:xfrm>
        </p:spPr>
        <p:txBody>
          <a:bodyPr>
            <a:normAutofit/>
          </a:bodyPr>
          <a:lstStyle/>
          <a:p>
            <a:pPr marL="0" lvl="1" indent="0">
              <a:lnSpc>
                <a:spcPct val="90000"/>
              </a:lnSpc>
              <a:buNone/>
            </a:pPr>
            <a:r>
              <a:rPr lang="en-US" i="0" dirty="0">
                <a:latin typeface="+mj-lt"/>
                <a:cs typeface="Times New Roman" panose="02020603050405020304" pitchFamily="18" charset="0"/>
              </a:rPr>
              <a:t>Community Women faced higher levels of stress and more complex challenges in managing Type 2 Diabetes (time for walking or other exercise, support in food purchasing and preparation). </a:t>
            </a:r>
          </a:p>
          <a:p>
            <a:pPr marL="457200" lvl="2">
              <a:lnSpc>
                <a:spcPct val="90000"/>
              </a:lnSpc>
            </a:pPr>
            <a:r>
              <a:rPr lang="en-US" sz="2000" dirty="0">
                <a:latin typeface="+mj-lt"/>
                <a:cs typeface="Times New Roman" panose="02020603050405020304" pitchFamily="18" charset="0"/>
              </a:rPr>
              <a:t>Found it difficult to make lifestyle changes, particularly those related to diet and exercise. </a:t>
            </a:r>
          </a:p>
          <a:p>
            <a:pPr marL="457200" lvl="2">
              <a:lnSpc>
                <a:spcPct val="90000"/>
              </a:lnSpc>
            </a:pPr>
            <a:r>
              <a:rPr lang="en-US" sz="2000" dirty="0">
                <a:latin typeface="+mj-lt"/>
                <a:cs typeface="Times New Roman" panose="02020603050405020304" pitchFamily="18" charset="0"/>
              </a:rPr>
              <a:t>For women, a diabetes diagnosis was also more likely to also lead to an increase in feelings of isolation and loneliness (an avoidance of gatherings, anxiety and feeling depressed). </a:t>
            </a:r>
          </a:p>
          <a:p>
            <a:pPr marL="457200" lvl="2">
              <a:lnSpc>
                <a:spcPct val="90000"/>
              </a:lnSpc>
            </a:pPr>
            <a:r>
              <a:rPr lang="en-US" sz="2000" i="0" dirty="0">
                <a:latin typeface="+mj-lt"/>
                <a:cs typeface="Times New Roman" panose="02020603050405020304" pitchFamily="18" charset="0"/>
              </a:rPr>
              <a:t>Male participants tended to rely heavily on their female partners for illness management support (i.e. food preparation). </a:t>
            </a:r>
          </a:p>
          <a:p>
            <a:pPr>
              <a:lnSpc>
                <a:spcPct val="90000"/>
              </a:lnSpc>
            </a:pPr>
            <a:endParaRPr lang="en-US" sz="1500" dirty="0">
              <a:latin typeface="+mj-lt"/>
            </a:endParaRPr>
          </a:p>
        </p:txBody>
      </p:sp>
      <p:pic>
        <p:nvPicPr>
          <p:cNvPr id="4" name="Picture 3">
            <a:extLst>
              <a:ext uri="{FF2B5EF4-FFF2-40B4-BE49-F238E27FC236}">
                <a16:creationId xmlns:a16="http://schemas.microsoft.com/office/drawing/2014/main" id="{119DF878-D92E-4E8D-9308-3838D6B460DA}"/>
              </a:ext>
            </a:extLst>
          </p:cNvPr>
          <p:cNvPicPr>
            <a:picLocks noChangeAspect="1"/>
          </p:cNvPicPr>
          <p:nvPr/>
        </p:nvPicPr>
        <p:blipFill rotWithShape="1">
          <a:blip r:embed="rId3"/>
          <a:srcRect l="18936" r="9034" b="2"/>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797418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8" name="Picture 27">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 name="Picture 30">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98467304-977B-48B0-BE65-C7F00A550398}"/>
              </a:ext>
            </a:extLst>
          </p:cNvPr>
          <p:cNvSpPr>
            <a:spLocks noGrp="1"/>
          </p:cNvSpPr>
          <p:nvPr>
            <p:ph type="title"/>
          </p:nvPr>
        </p:nvSpPr>
        <p:spPr>
          <a:xfrm>
            <a:off x="4626508" y="982132"/>
            <a:ext cx="6270090" cy="1303867"/>
          </a:xfrm>
        </p:spPr>
        <p:txBody>
          <a:bodyPr>
            <a:normAutofit fontScale="90000"/>
          </a:bodyPr>
          <a:lstStyle/>
          <a:p>
            <a:r>
              <a:rPr lang="en-US" dirty="0">
                <a:latin typeface="Times New Roman" panose="02020603050405020304" pitchFamily="18" charset="0"/>
                <a:cs typeface="Times New Roman" panose="02020603050405020304" pitchFamily="18" charset="0"/>
              </a:rPr>
              <a:t>Mealtime, food, and Cultural identity</a:t>
            </a:r>
          </a:p>
        </p:txBody>
      </p:sp>
      <p:sp>
        <p:nvSpPr>
          <p:cNvPr id="33" name="Rectangle 32">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3" descr="IMG_7487.JPG">
            <a:extLst>
              <a:ext uri="{FF2B5EF4-FFF2-40B4-BE49-F238E27FC236}">
                <a16:creationId xmlns:a16="http://schemas.microsoft.com/office/drawing/2014/main" id="{0E2EC915-08EF-4D65-8823-97620423FC47}"/>
              </a:ext>
            </a:extLst>
          </p:cNvPr>
          <p:cNvPicPr>
            <a:picLocks noChangeAspect="1"/>
          </p:cNvPicPr>
          <p:nvPr/>
        </p:nvPicPr>
        <p:blipFill rotWithShape="1">
          <a:blip r:embed="rId6">
            <a:extLst>
              <a:ext uri="{28A0092B-C50C-407E-A947-70E740481C1C}">
                <a14:useLocalDpi xmlns:a14="http://schemas.microsoft.com/office/drawing/2010/main" val="0"/>
              </a:ext>
            </a:extLst>
          </a:blip>
          <a:srcRect t="15904" r="1" b="1"/>
          <a:stretch/>
        </p:blipFill>
        <p:spPr>
          <a:xfrm rot="5400000">
            <a:off x="700189" y="2122701"/>
            <a:ext cx="3858780" cy="2433793"/>
          </a:xfrm>
          <a:prstGeom prst="rect">
            <a:avLst/>
          </a:prstGeom>
        </p:spPr>
      </p:pic>
      <p:cxnSp>
        <p:nvCxnSpPr>
          <p:cNvPr id="35" name="Straight Connector 34">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3006267-7267-411D-8B42-1CEF9C5CC30E}"/>
              </a:ext>
            </a:extLst>
          </p:cNvPr>
          <p:cNvSpPr>
            <a:spLocks noGrp="1"/>
          </p:cNvSpPr>
          <p:nvPr>
            <p:ph idx="1"/>
          </p:nvPr>
        </p:nvSpPr>
        <p:spPr>
          <a:xfrm>
            <a:off x="4636482" y="2556932"/>
            <a:ext cx="6260114" cy="3318936"/>
          </a:xfrm>
        </p:spPr>
        <p:txBody>
          <a:bodyPr>
            <a:normAutofit lnSpcReduction="10000"/>
          </a:bodyPr>
          <a:lstStyle/>
          <a:p>
            <a:pPr marL="0" lvl="0" indent="0" eaLnBrk="0" fontAlgn="base" hangingPunct="0">
              <a:spcBef>
                <a:spcPct val="0"/>
              </a:spcBef>
              <a:spcAft>
                <a:spcPct val="0"/>
              </a:spcAft>
              <a:buNone/>
            </a:pPr>
            <a:r>
              <a:rPr lang="en-US" altLang="en-US" b="1" dirty="0">
                <a:latin typeface="Times New Roman" panose="02020603050405020304" pitchFamily="18" charset="0"/>
                <a:cs typeface="Times New Roman" panose="02020603050405020304" pitchFamily="18" charset="0"/>
              </a:rPr>
              <a:t>Social and cultural factors influence food preferences: </a:t>
            </a:r>
            <a:endParaRPr lang="en-US" altLang="en-US" i="1" u="sng" dirty="0">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Cultural Identity influences what people like to eat, how they eat it, and the meanings of certain foods. </a:t>
            </a:r>
          </a:p>
          <a:p>
            <a:pPr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Foods of a particular culture tends to be preferred over the other foods.</a:t>
            </a:r>
          </a:p>
          <a:p>
            <a:pPr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Food provides comfort and connection to home.</a:t>
            </a:r>
          </a:p>
          <a:p>
            <a:endParaRPr lang="en-US" sz="2200" dirty="0"/>
          </a:p>
        </p:txBody>
      </p:sp>
    </p:spTree>
    <p:extLst>
      <p:ext uri="{BB962C8B-B14F-4D97-AF65-F5344CB8AC3E}">
        <p14:creationId xmlns:p14="http://schemas.microsoft.com/office/powerpoint/2010/main" val="2619765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755B-C9B6-41C9-8E78-5CE3BD7FBEB6}"/>
              </a:ext>
            </a:extLst>
          </p:cNvPr>
          <p:cNvSpPr>
            <a:spLocks noGrp="1"/>
          </p:cNvSpPr>
          <p:nvPr>
            <p:ph type="title"/>
          </p:nvPr>
        </p:nvSpPr>
        <p:spPr/>
        <p:txBody>
          <a:bodyPr/>
          <a:lstStyle/>
          <a:p>
            <a:r>
              <a:rPr lang="en-US" dirty="0"/>
              <a:t>Food, gender, and culture</a:t>
            </a:r>
          </a:p>
        </p:txBody>
      </p:sp>
      <p:sp>
        <p:nvSpPr>
          <p:cNvPr id="3" name="Content Placeholder 2">
            <a:extLst>
              <a:ext uri="{FF2B5EF4-FFF2-40B4-BE49-F238E27FC236}">
                <a16:creationId xmlns:a16="http://schemas.microsoft.com/office/drawing/2014/main" id="{F11DA907-EDA4-4D74-B087-63AF098BB027}"/>
              </a:ext>
            </a:extLst>
          </p:cNvPr>
          <p:cNvSpPr>
            <a:spLocks noGrp="1"/>
          </p:cNvSpPr>
          <p:nvPr>
            <p:ph idx="1"/>
          </p:nvPr>
        </p:nvSpPr>
        <p:spPr>
          <a:xfrm>
            <a:off x="1295401" y="2556931"/>
            <a:ext cx="9601196" cy="3674903"/>
          </a:xfrm>
        </p:spPr>
        <p:txBody>
          <a:bodyPr>
            <a:normAutofit lnSpcReduction="10000"/>
          </a:bodyPr>
          <a:lstStyle/>
          <a:p>
            <a:pPr marL="0" indent="0">
              <a:buNone/>
            </a:pPr>
            <a:r>
              <a:rPr lang="en-US" dirty="0"/>
              <a:t>Food consumption is often the central ingredient of social gatherings. For immigrants, particularly women, social gatherings serve to reinforce connections with people of their own cultural background.  </a:t>
            </a:r>
          </a:p>
          <a:p>
            <a:r>
              <a:rPr lang="en-US" dirty="0"/>
              <a:t>Social gatherings that feature an array of traditional foods contribute positively to a sense of cultural connection and continuity. </a:t>
            </a:r>
          </a:p>
          <a:p>
            <a:r>
              <a:rPr lang="en-US" dirty="0"/>
              <a:t>Holidays and traditions are shaped by specific foods. </a:t>
            </a:r>
          </a:p>
          <a:p>
            <a:pPr marL="0" indent="0">
              <a:buNone/>
            </a:pPr>
            <a:r>
              <a:rPr lang="en-US" dirty="0"/>
              <a:t>A type 2 diabetes diagnosis can pose a challenge to maintaining cultural connections - diet restrictions can result in disengagement from social gatherings leading to isolation and feelings of loneliness. </a:t>
            </a:r>
          </a:p>
          <a:p>
            <a:endParaRPr lang="en-US" dirty="0"/>
          </a:p>
        </p:txBody>
      </p:sp>
    </p:spTree>
    <p:extLst>
      <p:ext uri="{BB962C8B-B14F-4D97-AF65-F5344CB8AC3E}">
        <p14:creationId xmlns:p14="http://schemas.microsoft.com/office/powerpoint/2010/main" val="4043594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4626508" y="982132"/>
            <a:ext cx="6270090" cy="810693"/>
          </a:xfrm>
        </p:spPr>
        <p:txBody>
          <a:bodyPr>
            <a:normAutofit fontScale="90000"/>
          </a:bodyPr>
          <a:lstStyle/>
          <a:p>
            <a:pPr marL="342900" indent="-342900"/>
            <a:r>
              <a:rPr lang="en-US" dirty="0">
                <a:solidFill>
                  <a:srgbClr val="262626"/>
                </a:solidFill>
              </a:rPr>
              <a:t>Men have more support in managing type 2 diabetes</a:t>
            </a:r>
          </a:p>
        </p:txBody>
      </p:sp>
      <p:sp>
        <p:nvSpPr>
          <p:cNvPr id="19" name="Rectangle 18">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descr="IMG_3052.PNG">
            <a:extLst>
              <a:ext uri="{FF2B5EF4-FFF2-40B4-BE49-F238E27FC236}">
                <a16:creationId xmlns:a16="http://schemas.microsoft.com/office/drawing/2014/main" id="{7CBD47FF-B7B8-4682-AA39-2B0F45B17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298" y="1410208"/>
            <a:ext cx="2170563" cy="3858780"/>
          </a:xfrm>
          <a:prstGeom prst="rect">
            <a:avLst/>
          </a:prstGeom>
        </p:spPr>
      </p:pic>
      <p:cxnSp>
        <p:nvCxnSpPr>
          <p:cNvPr id="21" name="Straight Connector 20">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636482" y="2305878"/>
            <a:ext cx="6260114" cy="3569990"/>
          </a:xfrm>
        </p:spPr>
        <p:txBody>
          <a:bodyPr>
            <a:normAutofit/>
          </a:bodyPr>
          <a:lstStyle/>
          <a:p>
            <a:pPr marL="0" indent="0">
              <a:lnSpc>
                <a:spcPct val="90000"/>
              </a:lnSpc>
              <a:buNone/>
            </a:pPr>
            <a:r>
              <a:rPr lang="en-US" sz="2800" dirty="0">
                <a:solidFill>
                  <a:srgbClr val="262626"/>
                </a:solidFill>
              </a:rPr>
              <a:t>Gendered roles in the home and health management – These comments are typical of men struggling with type 2 diabetes: </a:t>
            </a:r>
          </a:p>
          <a:p>
            <a:pPr lvl="1">
              <a:lnSpc>
                <a:spcPct val="90000"/>
              </a:lnSpc>
            </a:pPr>
            <a:endParaRPr lang="en-US" sz="2800" dirty="0">
              <a:solidFill>
                <a:srgbClr val="262626"/>
              </a:solidFill>
            </a:endParaRPr>
          </a:p>
          <a:p>
            <a:pPr lvl="1">
              <a:lnSpc>
                <a:spcPct val="90000"/>
              </a:lnSpc>
            </a:pPr>
            <a:endParaRPr lang="en-US" sz="2800" dirty="0">
              <a:solidFill>
                <a:srgbClr val="262626"/>
              </a:solidFill>
            </a:endParaRPr>
          </a:p>
          <a:p>
            <a:pPr lvl="1">
              <a:lnSpc>
                <a:spcPct val="90000"/>
              </a:lnSpc>
            </a:pPr>
            <a:endParaRPr lang="en-US" sz="1500" dirty="0">
              <a:solidFill>
                <a:srgbClr val="262626"/>
              </a:solidFill>
            </a:endParaRPr>
          </a:p>
        </p:txBody>
      </p:sp>
      <p:graphicFrame>
        <p:nvGraphicFramePr>
          <p:cNvPr id="18" name="Table 17">
            <a:extLst>
              <a:ext uri="{FF2B5EF4-FFF2-40B4-BE49-F238E27FC236}">
                <a16:creationId xmlns:a16="http://schemas.microsoft.com/office/drawing/2014/main" id="{7949174C-C85D-4720-ABA2-41A6787E6632}"/>
              </a:ext>
            </a:extLst>
          </p:cNvPr>
          <p:cNvGraphicFramePr>
            <a:graphicFrameLocks noGrp="1"/>
          </p:cNvGraphicFramePr>
          <p:nvPr>
            <p:extLst>
              <p:ext uri="{D42A27DB-BD31-4B8C-83A1-F6EECF244321}">
                <p14:modId xmlns:p14="http://schemas.microsoft.com/office/powerpoint/2010/main" val="2342942764"/>
              </p:ext>
            </p:extLst>
          </p:nvPr>
        </p:nvGraphicFramePr>
        <p:xfrm>
          <a:off x="4899057" y="3554278"/>
          <a:ext cx="5748645" cy="1093387"/>
        </p:xfrm>
        <a:graphic>
          <a:graphicData uri="http://schemas.openxmlformats.org/drawingml/2006/table">
            <a:tbl>
              <a:tblPr firstRow="1" bandRow="1">
                <a:tableStyleId>{5C22544A-7EE6-4342-B048-85BDC9FD1C3A}</a:tableStyleId>
              </a:tblPr>
              <a:tblGrid>
                <a:gridCol w="5748645">
                  <a:extLst>
                    <a:ext uri="{9D8B030D-6E8A-4147-A177-3AD203B41FA5}">
                      <a16:colId xmlns:a16="http://schemas.microsoft.com/office/drawing/2014/main" val="20000"/>
                    </a:ext>
                  </a:extLst>
                </a:gridCol>
              </a:tblGrid>
              <a:tr h="1093387">
                <a:tc>
                  <a:txBody>
                    <a:bodyPr/>
                    <a:lstStyle/>
                    <a:p>
                      <a:r>
                        <a:rPr lang="en-US" sz="2000" b="1" kern="1200" dirty="0">
                          <a:solidFill>
                            <a:schemeClr val="lt1"/>
                          </a:solidFill>
                          <a:effectLst/>
                          <a:latin typeface="+mn-lt"/>
                          <a:ea typeface="+mn-ea"/>
                          <a:cs typeface="+mn-cs"/>
                        </a:rPr>
                        <a:t>“My wife measures out the quantities of food for me and I stopped eating too much”. </a:t>
                      </a:r>
                      <a:endParaRPr lang="en-US" sz="2000" dirty="0"/>
                    </a:p>
                  </a:txBody>
                  <a:tcPr/>
                </a:tc>
                <a:extLst>
                  <a:ext uri="{0D108BD9-81ED-4DB2-BD59-A6C34878D82A}">
                    <a16:rowId xmlns:a16="http://schemas.microsoft.com/office/drawing/2014/main" val="10000"/>
                  </a:ext>
                </a:extLst>
              </a:tr>
            </a:tbl>
          </a:graphicData>
        </a:graphic>
      </p:graphicFrame>
      <p:graphicFrame>
        <p:nvGraphicFramePr>
          <p:cNvPr id="20" name="Table 19">
            <a:extLst>
              <a:ext uri="{FF2B5EF4-FFF2-40B4-BE49-F238E27FC236}">
                <a16:creationId xmlns:a16="http://schemas.microsoft.com/office/drawing/2014/main" id="{E1119387-B99F-44B9-8C55-C667829A5D14}"/>
              </a:ext>
            </a:extLst>
          </p:cNvPr>
          <p:cNvGraphicFramePr>
            <a:graphicFrameLocks noGrp="1"/>
          </p:cNvGraphicFramePr>
          <p:nvPr>
            <p:extLst>
              <p:ext uri="{D42A27DB-BD31-4B8C-83A1-F6EECF244321}">
                <p14:modId xmlns:p14="http://schemas.microsoft.com/office/powerpoint/2010/main" val="2115987422"/>
              </p:ext>
            </p:extLst>
          </p:nvPr>
        </p:nvGraphicFramePr>
        <p:xfrm>
          <a:off x="4899057" y="4803958"/>
          <a:ext cx="5748645" cy="1071909"/>
        </p:xfrm>
        <a:graphic>
          <a:graphicData uri="http://schemas.openxmlformats.org/drawingml/2006/table">
            <a:tbl>
              <a:tblPr firstRow="1" bandRow="1">
                <a:tableStyleId>{5C22544A-7EE6-4342-B048-85BDC9FD1C3A}</a:tableStyleId>
              </a:tblPr>
              <a:tblGrid>
                <a:gridCol w="5748645">
                  <a:extLst>
                    <a:ext uri="{9D8B030D-6E8A-4147-A177-3AD203B41FA5}">
                      <a16:colId xmlns:a16="http://schemas.microsoft.com/office/drawing/2014/main" val="20000"/>
                    </a:ext>
                  </a:extLst>
                </a:gridCol>
              </a:tblGrid>
              <a:tr h="1071909">
                <a:tc>
                  <a:txBody>
                    <a:bodyPr/>
                    <a:lstStyle/>
                    <a:p>
                      <a:r>
                        <a:rPr lang="en-US" sz="2000" dirty="0"/>
                        <a:t>I eat less rice and more meat, we now have more vegetables, my wife is a good cook and a good organizer. </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30200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787033"/>
          </a:xfrm>
        </p:spPr>
        <p:txBody>
          <a:bodyPr>
            <a:normAutofit fontScale="90000"/>
          </a:bodyPr>
          <a:lstStyle/>
          <a:p>
            <a:r>
              <a:rPr lang="en-US" dirty="0"/>
              <a:t>Health promotion is one of West Chester, Pennsylvania’s Age Friendly Goals </a:t>
            </a:r>
          </a:p>
        </p:txBody>
      </p:sp>
      <p:sp>
        <p:nvSpPr>
          <p:cNvPr id="3" name="Content Placeholder 2"/>
          <p:cNvSpPr>
            <a:spLocks noGrp="1"/>
          </p:cNvSpPr>
          <p:nvPr>
            <p:ph sz="quarter" idx="1"/>
          </p:nvPr>
        </p:nvSpPr>
        <p:spPr>
          <a:xfrm>
            <a:off x="954157" y="2554357"/>
            <a:ext cx="8647043" cy="3022812"/>
          </a:xfrm>
        </p:spPr>
        <p:txBody>
          <a:bodyPr>
            <a:normAutofit fontScale="92500" lnSpcReduction="20000"/>
          </a:bodyPr>
          <a:lstStyle/>
          <a:p>
            <a:pPr marL="0" indent="0">
              <a:buNone/>
            </a:pPr>
            <a:r>
              <a:rPr lang="en-US" sz="2000" u="sng" dirty="0">
                <a:latin typeface="Rockwell"/>
                <a:cs typeface="Rockwell"/>
              </a:rPr>
              <a:t>Focus of community work:</a:t>
            </a:r>
          </a:p>
          <a:p>
            <a:pPr marL="0" indent="0">
              <a:buNone/>
            </a:pPr>
            <a:r>
              <a:rPr lang="en-US" sz="2000" dirty="0">
                <a:latin typeface="Rockwell"/>
                <a:cs typeface="Rockwell"/>
              </a:rPr>
              <a:t>Promote equal access to healthcare</a:t>
            </a:r>
          </a:p>
          <a:p>
            <a:pPr marL="0" indent="0">
              <a:buNone/>
            </a:pPr>
            <a:r>
              <a:rPr lang="en-US" sz="2000" dirty="0">
                <a:latin typeface="Rockwell"/>
                <a:cs typeface="Rockwell"/>
              </a:rPr>
              <a:t>Address social and cultural barriers to health promotion</a:t>
            </a:r>
          </a:p>
          <a:p>
            <a:pPr marL="0" indent="0">
              <a:buNone/>
            </a:pPr>
            <a:r>
              <a:rPr lang="en-US" sz="2000" dirty="0">
                <a:latin typeface="Rockwell"/>
                <a:cs typeface="Rockwell"/>
              </a:rPr>
              <a:t>Promote resilience </a:t>
            </a:r>
          </a:p>
          <a:p>
            <a:pPr marL="0" indent="0">
              <a:buNone/>
            </a:pPr>
            <a:r>
              <a:rPr lang="en-US" sz="2000" dirty="0">
                <a:latin typeface="Rockwell"/>
                <a:cs typeface="Rockwell"/>
              </a:rPr>
              <a:t>Combat Ageism and other forms of discrimination</a:t>
            </a:r>
          </a:p>
          <a:p>
            <a:pPr marL="0" indent="0">
              <a:buNone/>
            </a:pPr>
            <a:r>
              <a:rPr lang="en-US" sz="2000" dirty="0">
                <a:latin typeface="Rockwell"/>
                <a:cs typeface="Rockwell"/>
              </a:rPr>
              <a:t>Promote Social participation, respect and community inclusion</a:t>
            </a:r>
          </a:p>
          <a:p>
            <a:pPr marL="0" indent="0">
              <a:buNone/>
            </a:pPr>
            <a:r>
              <a:rPr lang="en-US" sz="2000" dirty="0">
                <a:latin typeface="Rockwell"/>
                <a:cs typeface="Rockwell"/>
              </a:rPr>
              <a:t>Increase civic participation and employment</a:t>
            </a:r>
          </a:p>
          <a:p>
            <a:pPr marL="0" indent="0">
              <a:buNone/>
            </a:pPr>
            <a:r>
              <a:rPr lang="en-US" sz="2000" dirty="0">
                <a:latin typeface="Rockwell"/>
                <a:cs typeface="Rockwell"/>
              </a:rPr>
              <a:t>Provide Community support</a:t>
            </a:r>
          </a:p>
          <a:p>
            <a:pPr marL="0" indent="0" algn="ctr">
              <a:buNone/>
            </a:pPr>
            <a:endParaRPr lang="en-US" dirty="0"/>
          </a:p>
        </p:txBody>
      </p:sp>
      <p:pic>
        <p:nvPicPr>
          <p:cNvPr id="8" name="Picture 7" descr="955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188" y="1882388"/>
            <a:ext cx="2596844" cy="1728756"/>
          </a:xfrm>
          <a:prstGeom prst="rect">
            <a:avLst/>
          </a:prstGeom>
        </p:spPr>
      </p:pic>
      <p:pic>
        <p:nvPicPr>
          <p:cNvPr id="9" name="Picture 8" descr="rd321_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562" y="4681475"/>
            <a:ext cx="2331337" cy="1791385"/>
          </a:xfrm>
          <a:prstGeom prst="rect">
            <a:avLst/>
          </a:prstGeom>
        </p:spPr>
      </p:pic>
      <p:pic>
        <p:nvPicPr>
          <p:cNvPr id="10" name="Picture 9" descr="IMG9509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531" y="3273541"/>
            <a:ext cx="3071501" cy="2303627"/>
          </a:xfrm>
          <a:prstGeom prst="rect">
            <a:avLst/>
          </a:prstGeom>
          <a:ln>
            <a:noFill/>
          </a:ln>
          <a:effectLst>
            <a:softEdge rad="112500"/>
          </a:effectLst>
        </p:spPr>
      </p:pic>
    </p:spTree>
    <p:extLst>
      <p:ext uri="{BB962C8B-B14F-4D97-AF65-F5344CB8AC3E}">
        <p14:creationId xmlns:p14="http://schemas.microsoft.com/office/powerpoint/2010/main" val="2817800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A69821-C239-4E8E-BE13-2F9DB3847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0" name="Group 9">
            <a:extLst>
              <a:ext uri="{FF2B5EF4-FFF2-40B4-BE49-F238E27FC236}">
                <a16:creationId xmlns:a16="http://schemas.microsoft.com/office/drawing/2014/main" id="{EB1E5758-C4C6-4881-AAD9-E5EE115D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1" name="Picture 10">
              <a:extLst>
                <a:ext uri="{FF2B5EF4-FFF2-40B4-BE49-F238E27FC236}">
                  <a16:creationId xmlns:a16="http://schemas.microsoft.com/office/drawing/2014/main" id="{7485D9AA-FF41-41E7-AEAC-314165E159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7AAE047-5456-48AD-A251-9B629B4BC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cmpd="sng" algn="ctr">
              <a:solidFill>
                <a:schemeClr val="accent1"/>
              </a:solidFill>
              <a:prstDash val="solid"/>
              <a:miter lim="800000"/>
            </a:ln>
            <a:effectLst>
              <a:innerShdw blurRad="25400" dist="12700" dir="13500000">
                <a:srgbClr val="000000">
                  <a:alpha val="45000"/>
                </a:srgbClr>
              </a:innerShdw>
            </a:effectLst>
          </p:spPr>
        </p:sp>
        <p:pic>
          <p:nvPicPr>
            <p:cNvPr id="13" name="Picture 12">
              <a:extLst>
                <a:ext uri="{FF2B5EF4-FFF2-40B4-BE49-F238E27FC236}">
                  <a16:creationId xmlns:a16="http://schemas.microsoft.com/office/drawing/2014/main" id="{AF2FAF40-8EB6-4923-A7E6-706BE2B81F7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4" name="Picture 13">
              <a:extLst>
                <a:ext uri="{FF2B5EF4-FFF2-40B4-BE49-F238E27FC236}">
                  <a16:creationId xmlns:a16="http://schemas.microsoft.com/office/drawing/2014/main" id="{4181DBE3-7C4F-41FD-A431-64ACD4661B6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p:cNvSpPr>
            <a:spLocks noGrp="1"/>
          </p:cNvSpPr>
          <p:nvPr>
            <p:ph type="title"/>
          </p:nvPr>
        </p:nvSpPr>
        <p:spPr>
          <a:xfrm>
            <a:off x="1295402" y="982132"/>
            <a:ext cx="9601196" cy="1303867"/>
          </a:xfrm>
        </p:spPr>
        <p:txBody>
          <a:bodyPr>
            <a:normAutofit/>
          </a:bodyPr>
          <a:lstStyle/>
          <a:p>
            <a:pPr>
              <a:lnSpc>
                <a:spcPct val="90000"/>
              </a:lnSpc>
            </a:pPr>
            <a:r>
              <a:rPr lang="en-US" sz="4100" dirty="0"/>
              <a:t>Men and Women Experience </a:t>
            </a:r>
            <a:br>
              <a:rPr lang="en-US" sz="4100" dirty="0"/>
            </a:br>
            <a:r>
              <a:rPr lang="en-US" sz="4100" dirty="0"/>
              <a:t>Diabetes Differently</a:t>
            </a:r>
          </a:p>
        </p:txBody>
      </p:sp>
      <p:cxnSp>
        <p:nvCxnSpPr>
          <p:cNvPr id="16" name="Straight Connector 15">
            <a:extLst>
              <a:ext uri="{FF2B5EF4-FFF2-40B4-BE49-F238E27FC236}">
                <a16:creationId xmlns:a16="http://schemas.microsoft.com/office/drawing/2014/main" id="{684DB465-2C98-4EF6-AB2C-BA288ACCB5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1" y="2556932"/>
            <a:ext cx="9601196" cy="3318936"/>
          </a:xfrm>
        </p:spPr>
        <p:txBody>
          <a:bodyPr>
            <a:normAutofit lnSpcReduction="10000"/>
          </a:bodyPr>
          <a:lstStyle/>
          <a:p>
            <a:pPr marL="0" indent="0">
              <a:lnSpc>
                <a:spcPct val="90000"/>
              </a:lnSpc>
              <a:buNone/>
            </a:pPr>
            <a:r>
              <a:rPr lang="en-US" sz="3600" dirty="0"/>
              <a:t>This community project explores the challenges and supports older adults face when diagnosed with a life threatening illness.   </a:t>
            </a:r>
          </a:p>
          <a:p>
            <a:pPr marL="457200" lvl="1" indent="0">
              <a:lnSpc>
                <a:spcPct val="90000"/>
              </a:lnSpc>
              <a:buNone/>
            </a:pPr>
            <a:r>
              <a:rPr lang="en-US" sz="3200" dirty="0"/>
              <a:t>Women diagnosed with type 2 diabetes appear to be also at a higher risk for other illnesses such as depression, coronary artery disease, obesity, hypertension, and mortality.</a:t>
            </a:r>
          </a:p>
          <a:p>
            <a:pPr marL="0" indent="0">
              <a:lnSpc>
                <a:spcPct val="90000"/>
              </a:lnSpc>
              <a:buNone/>
            </a:pPr>
            <a:endParaRPr lang="en-US" sz="1900" dirty="0"/>
          </a:p>
          <a:p>
            <a:pPr marL="0" indent="0">
              <a:lnSpc>
                <a:spcPct val="90000"/>
              </a:lnSpc>
              <a:buNone/>
            </a:pPr>
            <a:endParaRPr lang="en-US" sz="1900" dirty="0"/>
          </a:p>
          <a:p>
            <a:pPr marL="0" indent="0">
              <a:lnSpc>
                <a:spcPct val="90000"/>
              </a:lnSpc>
              <a:buNone/>
            </a:pPr>
            <a:endParaRPr lang="en-US" sz="1900" dirty="0"/>
          </a:p>
        </p:txBody>
      </p:sp>
    </p:spTree>
    <p:extLst>
      <p:ext uri="{BB962C8B-B14F-4D97-AF65-F5344CB8AC3E}">
        <p14:creationId xmlns:p14="http://schemas.microsoft.com/office/powerpoint/2010/main" val="286675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4626508" y="982132"/>
            <a:ext cx="6270090" cy="1303867"/>
          </a:xfrm>
        </p:spPr>
        <p:txBody>
          <a:bodyPr>
            <a:normAutofit/>
          </a:bodyPr>
          <a:lstStyle/>
          <a:p>
            <a:pPr>
              <a:lnSpc>
                <a:spcPct val="90000"/>
              </a:lnSpc>
            </a:pPr>
            <a:r>
              <a:rPr lang="en-US" sz="4100" dirty="0">
                <a:solidFill>
                  <a:srgbClr val="262626"/>
                </a:solidFill>
              </a:rPr>
              <a:t>Moving forward: What do we need to know</a:t>
            </a:r>
          </a:p>
        </p:txBody>
      </p:sp>
      <p:sp>
        <p:nvSpPr>
          <p:cNvPr id="18" name="Rectangle 17">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nnections">
            <a:extLst>
              <a:ext uri="{FF2B5EF4-FFF2-40B4-BE49-F238E27FC236}">
                <a16:creationId xmlns:a16="http://schemas.microsoft.com/office/drawing/2014/main" id="{5A4B9CF1-A398-426E-BB5D-8C8952687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2683" y="2122701"/>
            <a:ext cx="2433793" cy="2433793"/>
          </a:xfrm>
          <a:prstGeom prst="rect">
            <a:avLst/>
          </a:prstGeom>
        </p:spPr>
      </p:pic>
      <p:cxnSp>
        <p:nvCxnSpPr>
          <p:cNvPr id="20" name="Straight Connector 19">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636482" y="2556931"/>
            <a:ext cx="6260114" cy="3515877"/>
          </a:xfrm>
        </p:spPr>
        <p:txBody>
          <a:bodyPr>
            <a:normAutofit fontScale="92500" lnSpcReduction="10000"/>
          </a:bodyPr>
          <a:lstStyle/>
          <a:p>
            <a:pPr marL="0" indent="0">
              <a:lnSpc>
                <a:spcPct val="90000"/>
              </a:lnSpc>
              <a:buNone/>
            </a:pPr>
            <a:r>
              <a:rPr lang="en-US" sz="1800" b="1" dirty="0">
                <a:solidFill>
                  <a:srgbClr val="262626"/>
                </a:solidFill>
              </a:rPr>
              <a:t>Cultural background shapes how people manage their chronic illness.</a:t>
            </a:r>
          </a:p>
          <a:p>
            <a:pPr marL="0" indent="0">
              <a:lnSpc>
                <a:spcPct val="90000"/>
              </a:lnSpc>
              <a:buNone/>
            </a:pPr>
            <a:r>
              <a:rPr lang="en-US" sz="1800" b="1" dirty="0">
                <a:solidFill>
                  <a:srgbClr val="262626"/>
                </a:solidFill>
              </a:rPr>
              <a:t>Cultural background may help or hinder illness management efforts.</a:t>
            </a:r>
          </a:p>
          <a:p>
            <a:pPr marL="0" indent="0">
              <a:lnSpc>
                <a:spcPct val="90000"/>
              </a:lnSpc>
              <a:buNone/>
            </a:pPr>
            <a:r>
              <a:rPr lang="en-US" sz="1800" b="1" dirty="0">
                <a:solidFill>
                  <a:srgbClr val="262626"/>
                </a:solidFill>
              </a:rPr>
              <a:t>Family interdependence and support can serve as a motivation for self care, it can also serve as one barrier. </a:t>
            </a:r>
          </a:p>
          <a:p>
            <a:pPr marL="0" indent="0">
              <a:lnSpc>
                <a:spcPct val="90000"/>
              </a:lnSpc>
              <a:buNone/>
            </a:pPr>
            <a:r>
              <a:rPr lang="en-US" sz="1800" b="1" dirty="0">
                <a:solidFill>
                  <a:srgbClr val="262626"/>
                </a:solidFill>
              </a:rPr>
              <a:t>Stress resulting from illness management efforts can be taxing to both patients and their families and may strain relationships.</a:t>
            </a:r>
          </a:p>
          <a:p>
            <a:pPr marL="0" indent="0">
              <a:lnSpc>
                <a:spcPct val="90000"/>
              </a:lnSpc>
              <a:buNone/>
            </a:pPr>
            <a:r>
              <a:rPr lang="en-US" sz="1800" b="1" dirty="0">
                <a:solidFill>
                  <a:srgbClr val="262626"/>
                </a:solidFill>
              </a:rPr>
              <a:t>Campos and Kim (2017) who stated “A better understanding of culture that is more comprehensive, nuanced, and inclusive of the great diversity of human relationship experience is likely to yield important new insights about the role of relationships in health” (p. 552).</a:t>
            </a:r>
          </a:p>
          <a:p>
            <a:pPr>
              <a:lnSpc>
                <a:spcPct val="90000"/>
              </a:lnSpc>
            </a:pPr>
            <a:endParaRPr lang="en-US" sz="1700" dirty="0">
              <a:solidFill>
                <a:srgbClr val="262626"/>
              </a:solidFill>
            </a:endParaRPr>
          </a:p>
        </p:txBody>
      </p:sp>
    </p:spTree>
    <p:extLst>
      <p:ext uri="{BB962C8B-B14F-4D97-AF65-F5344CB8AC3E}">
        <p14:creationId xmlns:p14="http://schemas.microsoft.com/office/powerpoint/2010/main" val="229946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9B24-CC72-45F2-BFA0-6BCF34E1AA3F}"/>
              </a:ext>
            </a:extLst>
          </p:cNvPr>
          <p:cNvSpPr>
            <a:spLocks noGrp="1"/>
          </p:cNvSpPr>
          <p:nvPr>
            <p:ph type="title"/>
          </p:nvPr>
        </p:nvSpPr>
        <p:spPr/>
        <p:txBody>
          <a:bodyPr>
            <a:normAutofit fontScale="90000"/>
          </a:bodyPr>
          <a:lstStyle/>
          <a:p>
            <a:r>
              <a:rPr lang="en-US" dirty="0"/>
              <a:t>Conclusions and moving forward and helping our community </a:t>
            </a:r>
          </a:p>
        </p:txBody>
      </p:sp>
      <p:sp>
        <p:nvSpPr>
          <p:cNvPr id="3" name="Content Placeholder 2">
            <a:extLst>
              <a:ext uri="{FF2B5EF4-FFF2-40B4-BE49-F238E27FC236}">
                <a16:creationId xmlns:a16="http://schemas.microsoft.com/office/drawing/2014/main" id="{A709E10C-31DA-42E8-9042-83F99C326B84}"/>
              </a:ext>
            </a:extLst>
          </p:cNvPr>
          <p:cNvSpPr>
            <a:spLocks noGrp="1"/>
          </p:cNvSpPr>
          <p:nvPr>
            <p:ph idx="1"/>
          </p:nvPr>
        </p:nvSpPr>
        <p:spPr>
          <a:xfrm>
            <a:off x="1295401" y="2365513"/>
            <a:ext cx="9601196" cy="3816626"/>
          </a:xfrm>
        </p:spPr>
        <p:txBody>
          <a:bodyPr>
            <a:noAutofit/>
          </a:bodyPr>
          <a:lstStyle/>
          <a:p>
            <a:r>
              <a:rPr lang="en-US" sz="2800" b="1" dirty="0"/>
              <a:t>Projects addressing health disparities can help us better address health promotion and illness management. </a:t>
            </a:r>
          </a:p>
          <a:p>
            <a:r>
              <a:rPr lang="en-US" sz="2800" b="1" dirty="0"/>
              <a:t>Latinx immigrants are a fast-growing demographic, yet they face considerable challenges as they struggle to work, live, and stay healthy in their adopted country. </a:t>
            </a:r>
          </a:p>
          <a:p>
            <a:r>
              <a:rPr lang="en-US" sz="2800" b="1" dirty="0"/>
              <a:t>As a community resource – this project can help increase understanding of the barriers Latinx immigrants face. </a:t>
            </a:r>
          </a:p>
        </p:txBody>
      </p:sp>
    </p:spTree>
    <p:extLst>
      <p:ext uri="{BB962C8B-B14F-4D97-AF65-F5344CB8AC3E}">
        <p14:creationId xmlns:p14="http://schemas.microsoft.com/office/powerpoint/2010/main" val="423010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 for more information</a:t>
            </a:r>
          </a:p>
        </p:txBody>
      </p:sp>
      <p:sp>
        <p:nvSpPr>
          <p:cNvPr id="3" name="Content Placeholder 2"/>
          <p:cNvSpPr>
            <a:spLocks noGrp="1"/>
          </p:cNvSpPr>
          <p:nvPr>
            <p:ph sz="quarter" idx="1"/>
          </p:nvPr>
        </p:nvSpPr>
        <p:spPr/>
        <p:txBody>
          <a:bodyPr>
            <a:normAutofit/>
          </a:bodyPr>
          <a:lstStyle/>
          <a:p>
            <a:pPr marL="0" indent="0">
              <a:buNone/>
            </a:pPr>
            <a:r>
              <a:rPr lang="en-US" sz="3600" b="1" u="sng" dirty="0"/>
              <a:t>Website and Video:</a:t>
            </a:r>
            <a:r>
              <a:rPr lang="en-US" sz="3600" dirty="0"/>
              <a:t> Website and video highlight the health promoting and age friendly aspects of West Chester, PA, USA: </a:t>
            </a:r>
            <a:r>
              <a:rPr lang="en-US" sz="3600" u="sng" dirty="0">
                <a:hlinkClick r:id="rId2"/>
              </a:rPr>
              <a:t>https://www.wcupa.edu/_academics/sch_cas.psy/agefriendlywestchester/</a:t>
            </a:r>
            <a:endParaRPr lang="en-US" sz="3600" dirty="0"/>
          </a:p>
        </p:txBody>
      </p:sp>
    </p:spTree>
    <p:extLst>
      <p:ext uri="{BB962C8B-B14F-4D97-AF65-F5344CB8AC3E}">
        <p14:creationId xmlns:p14="http://schemas.microsoft.com/office/powerpoint/2010/main" val="4193566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hoto Libr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62878"/>
            <a:ext cx="9144000" cy="4880113"/>
          </a:xfrm>
          <a:prstGeom prst="rect">
            <a:avLst/>
          </a:prstGeom>
        </p:spPr>
      </p:pic>
      <p:sp>
        <p:nvSpPr>
          <p:cNvPr id="3" name="Rectangle 2"/>
          <p:cNvSpPr/>
          <p:nvPr/>
        </p:nvSpPr>
        <p:spPr>
          <a:xfrm>
            <a:off x="1752600" y="1558979"/>
            <a:ext cx="8686800" cy="287811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rgbClr val="000090"/>
              </a:solidFill>
            </a:endParaRPr>
          </a:p>
          <a:p>
            <a:pPr algn="ctr"/>
            <a:r>
              <a:rPr lang="en-US" sz="2400" u="sng" dirty="0">
                <a:solidFill>
                  <a:srgbClr val="000090"/>
                </a:solidFill>
              </a:rPr>
              <a:t>For more information please contact</a:t>
            </a:r>
          </a:p>
          <a:p>
            <a:pPr algn="ctr"/>
            <a:r>
              <a:rPr lang="en-US" sz="2400" dirty="0">
                <a:solidFill>
                  <a:srgbClr val="000090"/>
                </a:solidFill>
              </a:rPr>
              <a:t>Dr. Jasmin Tahmaseb McConatha</a:t>
            </a:r>
          </a:p>
          <a:p>
            <a:pPr algn="ctr"/>
            <a:r>
              <a:rPr lang="en-US" sz="2400" dirty="0">
                <a:solidFill>
                  <a:srgbClr val="000090"/>
                </a:solidFill>
              </a:rPr>
              <a:t>West Chester University of Pennsylvania, West Chester, PA, USA Phone: 610-436-3209  ~ </a:t>
            </a:r>
          </a:p>
          <a:p>
            <a:pPr algn="ctr"/>
            <a:r>
              <a:rPr lang="en-US" sz="2400" dirty="0">
                <a:solidFill>
                  <a:srgbClr val="000090"/>
                </a:solidFill>
              </a:rPr>
              <a:t> Email: JTahmasebMcConatha@wcupa.edu</a:t>
            </a:r>
          </a:p>
        </p:txBody>
      </p:sp>
    </p:spTree>
    <p:extLst>
      <p:ext uri="{BB962C8B-B14F-4D97-AF65-F5344CB8AC3E}">
        <p14:creationId xmlns:p14="http://schemas.microsoft.com/office/powerpoint/2010/main" val="309879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glimpse of the community</a:t>
            </a:r>
          </a:p>
        </p:txBody>
      </p:sp>
      <p:pic>
        <p:nvPicPr>
          <p:cNvPr id="3" name="Picture 2" descr="west-che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2633870"/>
            <a:ext cx="6985000" cy="3200400"/>
          </a:xfrm>
          <a:prstGeom prst="rect">
            <a:avLst/>
          </a:prstGeom>
        </p:spPr>
      </p:pic>
    </p:spTree>
    <p:extLst>
      <p:ext uri="{BB962C8B-B14F-4D97-AF65-F5344CB8AC3E}">
        <p14:creationId xmlns:p14="http://schemas.microsoft.com/office/powerpoint/2010/main" val="388367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C7E7-0630-4A73-A247-9CAD675E5E55}"/>
              </a:ext>
            </a:extLst>
          </p:cNvPr>
          <p:cNvSpPr>
            <a:spLocks noGrp="1"/>
          </p:cNvSpPr>
          <p:nvPr>
            <p:ph type="title"/>
          </p:nvPr>
        </p:nvSpPr>
        <p:spPr>
          <a:xfrm>
            <a:off x="1295402" y="606288"/>
            <a:ext cx="9601196" cy="894521"/>
          </a:xfrm>
        </p:spPr>
        <p:txBody>
          <a:bodyPr/>
          <a:lstStyle/>
          <a:p>
            <a:r>
              <a:rPr lang="en-US" dirty="0"/>
              <a:t>This Project</a:t>
            </a:r>
          </a:p>
        </p:txBody>
      </p:sp>
      <p:sp>
        <p:nvSpPr>
          <p:cNvPr id="3" name="Content Placeholder 2">
            <a:extLst>
              <a:ext uri="{FF2B5EF4-FFF2-40B4-BE49-F238E27FC236}">
                <a16:creationId xmlns:a16="http://schemas.microsoft.com/office/drawing/2014/main" id="{4182EADD-1300-496F-B51F-726073B12DCF}"/>
              </a:ext>
            </a:extLst>
          </p:cNvPr>
          <p:cNvSpPr>
            <a:spLocks noGrp="1"/>
          </p:cNvSpPr>
          <p:nvPr>
            <p:ph idx="1"/>
          </p:nvPr>
        </p:nvSpPr>
        <p:spPr>
          <a:xfrm>
            <a:off x="1295401" y="1500809"/>
            <a:ext cx="9601196" cy="4661452"/>
          </a:xfrm>
        </p:spPr>
        <p:txBody>
          <a:bodyPr>
            <a:normAutofit fontScale="70000" lnSpcReduction="20000"/>
          </a:bodyPr>
          <a:lstStyle/>
          <a:p>
            <a:pPr marL="0" indent="0" algn="ctr">
              <a:buNone/>
            </a:pPr>
            <a:r>
              <a:rPr lang="en-US" sz="4000" b="1" dirty="0"/>
              <a:t>This project focuses on an analysis of the ways that older Latinx immigrants cope with type 2 diabetes </a:t>
            </a:r>
          </a:p>
          <a:p>
            <a:pPr marL="0" indent="0">
              <a:buNone/>
            </a:pPr>
            <a:r>
              <a:rPr lang="en-US" sz="3100" dirty="0"/>
              <a:t>Latinx immigrants face unique health challenges in the United States. </a:t>
            </a:r>
          </a:p>
          <a:p>
            <a:r>
              <a:rPr lang="en-US" sz="3100" dirty="0"/>
              <a:t>They are at increased risk for developing many preventable health conditions – they tend to have limited access to healthcare and benefits, legal status challenges, and inadequate income. </a:t>
            </a:r>
          </a:p>
          <a:p>
            <a:r>
              <a:rPr lang="en-US" sz="3100" dirty="0"/>
              <a:t>As they age they develop chronic conditions at a younger age and are diagnosed at a more advanced stage than other elders. </a:t>
            </a:r>
          </a:p>
          <a:p>
            <a:r>
              <a:rPr lang="en-US" sz="3100" dirty="0"/>
              <a:t>Latina’s in particular face increased vulnerability often as a result of their role and position in the family. </a:t>
            </a:r>
          </a:p>
          <a:p>
            <a:r>
              <a:rPr lang="en-US" sz="3100" dirty="0"/>
              <a:t>Their health and well-being tends to be more vulnerable: for example t</a:t>
            </a:r>
            <a:r>
              <a:rPr lang="en-US" sz="2700" dirty="0"/>
              <a:t>he majority of Latinx immigrant women (78.5%) overweight or obese.</a:t>
            </a:r>
          </a:p>
          <a:p>
            <a:pPr lvl="1"/>
            <a:r>
              <a:rPr lang="en-US" sz="2700" dirty="0"/>
              <a:t>49 % get no regular physical activity.</a:t>
            </a:r>
          </a:p>
          <a:p>
            <a:endParaRPr lang="en-US" dirty="0"/>
          </a:p>
        </p:txBody>
      </p:sp>
    </p:spTree>
    <p:extLst>
      <p:ext uri="{BB962C8B-B14F-4D97-AF65-F5344CB8AC3E}">
        <p14:creationId xmlns:p14="http://schemas.microsoft.com/office/powerpoint/2010/main" val="2995316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6952580-289B-4A00-A893-6965685E1422}"/>
              </a:ext>
            </a:extLst>
          </p:cNvPr>
          <p:cNvSpPr>
            <a:spLocks noGrp="1"/>
          </p:cNvSpPr>
          <p:nvPr>
            <p:ph type="title"/>
          </p:nvPr>
        </p:nvSpPr>
        <p:spPr>
          <a:xfrm>
            <a:off x="7535825" y="982132"/>
            <a:ext cx="3360772" cy="1303867"/>
          </a:xfrm>
        </p:spPr>
        <p:txBody>
          <a:bodyPr>
            <a:normAutofit fontScale="90000"/>
          </a:bodyPr>
          <a:lstStyle/>
          <a:p>
            <a:pPr>
              <a:lnSpc>
                <a:spcPct val="90000"/>
              </a:lnSpc>
            </a:pPr>
            <a:r>
              <a:rPr lang="en-US" sz="3600" dirty="0">
                <a:solidFill>
                  <a:srgbClr val="262626"/>
                </a:solidFill>
              </a:rPr>
              <a:t>Latinx Immigrants in the United States</a:t>
            </a:r>
          </a:p>
        </p:txBody>
      </p:sp>
      <p:sp>
        <p:nvSpPr>
          <p:cNvPr id="17" name="Rectangle 16">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IMG_7486.JPG">
            <a:extLst>
              <a:ext uri="{FF2B5EF4-FFF2-40B4-BE49-F238E27FC236}">
                <a16:creationId xmlns:a16="http://schemas.microsoft.com/office/drawing/2014/main" id="{6F4B7969-3714-46BA-B2A8-CF3F7694E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551" y="1410208"/>
            <a:ext cx="5145040" cy="3858780"/>
          </a:xfrm>
          <a:prstGeom prst="rect">
            <a:avLst/>
          </a:prstGeom>
        </p:spPr>
      </p:pic>
      <p:cxnSp>
        <p:nvCxnSpPr>
          <p:cNvPr id="19" name="Straight Connector 18">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B409EF5-72E4-46E0-BAC0-DF8BD378EE8D}"/>
              </a:ext>
            </a:extLst>
          </p:cNvPr>
          <p:cNvSpPr>
            <a:spLocks noGrp="1"/>
          </p:cNvSpPr>
          <p:nvPr>
            <p:ph idx="1"/>
          </p:nvPr>
        </p:nvSpPr>
        <p:spPr>
          <a:xfrm>
            <a:off x="7535824" y="2556932"/>
            <a:ext cx="3814347" cy="3318936"/>
          </a:xfrm>
        </p:spPr>
        <p:txBody>
          <a:bodyPr>
            <a:noAutofit/>
          </a:bodyPr>
          <a:lstStyle/>
          <a:p>
            <a:pPr marL="0" indent="0">
              <a:lnSpc>
                <a:spcPct val="90000"/>
              </a:lnSpc>
              <a:buNone/>
            </a:pPr>
            <a:r>
              <a:rPr lang="en-US" sz="3200" dirty="0"/>
              <a:t>There are 44.4 million immigrants living in the U.S. in 2017, making up 13.6% of the overall population. </a:t>
            </a:r>
          </a:p>
          <a:p>
            <a:pPr marL="0" indent="0">
              <a:lnSpc>
                <a:spcPct val="90000"/>
              </a:lnSpc>
              <a:buNone/>
            </a:pPr>
            <a:r>
              <a:rPr lang="en-US" sz="1200" b="1" dirty="0">
                <a:solidFill>
                  <a:schemeClr val="tx1"/>
                </a:solidFill>
              </a:rPr>
              <a:t>https://www.pewresearch.org/hispanic/2019/06/03/facts-on-u-s-immigrants/</a:t>
            </a:r>
          </a:p>
        </p:txBody>
      </p:sp>
    </p:spTree>
    <p:extLst>
      <p:ext uri="{BB962C8B-B14F-4D97-AF65-F5344CB8AC3E}">
        <p14:creationId xmlns:p14="http://schemas.microsoft.com/office/powerpoint/2010/main" val="2372504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C2E6-C3B8-4112-9DE7-0BA5C8A2C03D}"/>
              </a:ext>
            </a:extLst>
          </p:cNvPr>
          <p:cNvSpPr>
            <a:spLocks noGrp="1"/>
          </p:cNvSpPr>
          <p:nvPr>
            <p:ph type="title"/>
          </p:nvPr>
        </p:nvSpPr>
        <p:spPr>
          <a:xfrm>
            <a:off x="1138740" y="1662674"/>
            <a:ext cx="9601200" cy="662233"/>
          </a:xfrm>
        </p:spPr>
        <p:txBody>
          <a:bodyPr>
            <a:normAutofit fontScale="90000"/>
          </a:bodyPr>
          <a:lstStyle/>
          <a:p>
            <a:pPr algn="ctr"/>
            <a:r>
              <a:rPr lang="en-US" dirty="0"/>
              <a:t>Aging Latinx Immigrants in the U.S.</a:t>
            </a:r>
          </a:p>
        </p:txBody>
      </p:sp>
      <p:sp>
        <p:nvSpPr>
          <p:cNvPr id="3" name="Content Placeholder 2">
            <a:extLst>
              <a:ext uri="{FF2B5EF4-FFF2-40B4-BE49-F238E27FC236}">
                <a16:creationId xmlns:a16="http://schemas.microsoft.com/office/drawing/2014/main" id="{2DD4041C-56A8-4002-AEA2-BE79CF266392}"/>
              </a:ext>
            </a:extLst>
          </p:cNvPr>
          <p:cNvSpPr>
            <a:spLocks noGrp="1"/>
          </p:cNvSpPr>
          <p:nvPr>
            <p:ph idx="1"/>
          </p:nvPr>
        </p:nvSpPr>
        <p:spPr>
          <a:xfrm>
            <a:off x="1284692" y="2689720"/>
            <a:ext cx="9826129" cy="3474333"/>
          </a:xfrm>
        </p:spPr>
        <p:txBody>
          <a:bodyPr>
            <a:normAutofit lnSpcReduction="10000"/>
          </a:bodyPr>
          <a:lstStyle/>
          <a:p>
            <a:pPr marL="0" indent="0">
              <a:buNone/>
            </a:pPr>
            <a:r>
              <a:rPr lang="en-US" sz="2800" dirty="0">
                <a:latin typeface="Times New Roman" panose="02020603050405020304" pitchFamily="18" charset="0"/>
                <a:cs typeface="Times New Roman" panose="02020603050405020304" pitchFamily="18" charset="0"/>
              </a:rPr>
              <a:t>In the last 20 years, the population of older immigrants in the U.S. has increased by </a:t>
            </a:r>
            <a:r>
              <a:rPr lang="en-US" sz="2800" i="1" dirty="0">
                <a:solidFill>
                  <a:schemeClr val="accent1">
                    <a:lumMod val="75000"/>
                  </a:schemeClr>
                </a:solidFill>
                <a:latin typeface="Times New Roman" panose="02020603050405020304" pitchFamily="18" charset="0"/>
                <a:cs typeface="Times New Roman" panose="02020603050405020304" pitchFamily="18" charset="0"/>
              </a:rPr>
              <a:t>70%  </a:t>
            </a:r>
            <a:r>
              <a:rPr lang="en-US" sz="2800" dirty="0">
                <a:solidFill>
                  <a:schemeClr val="tx1"/>
                </a:solidFill>
                <a:latin typeface="Times New Roman" panose="02020603050405020304" pitchFamily="18" charset="0"/>
                <a:cs typeface="Times New Roman" panose="02020603050405020304" pitchFamily="18" charset="0"/>
              </a:rPr>
              <a:t>(from </a:t>
            </a:r>
            <a:r>
              <a:rPr lang="en-US" sz="2800" dirty="0">
                <a:latin typeface="Times New Roman" panose="02020603050405020304" pitchFamily="18" charset="0"/>
                <a:cs typeface="Times New Roman" panose="02020603050405020304" pitchFamily="18" charset="0"/>
              </a:rPr>
              <a:t>2.7 million to 4.6 million; Population Reference Bureau (PRB), 2018). </a:t>
            </a:r>
          </a:p>
          <a:p>
            <a:pPr lvl="1"/>
            <a:r>
              <a:rPr lang="en-US" sz="2800" dirty="0">
                <a:latin typeface="Times New Roman" panose="02020603050405020304" pitchFamily="18" charset="0"/>
                <a:cs typeface="Times New Roman" panose="02020603050405020304" pitchFamily="18" charset="0"/>
              </a:rPr>
              <a:t>Older Latinos account for one of the largest increases in the older immigrant population (PRB, 2018). </a:t>
            </a:r>
          </a:p>
          <a:p>
            <a:pPr lvl="1"/>
            <a:r>
              <a:rPr lang="en-US" sz="2800" dirty="0">
                <a:latin typeface="Times New Roman" panose="02020603050405020304" pitchFamily="18" charset="0"/>
                <a:cs typeface="Times New Roman" panose="02020603050405020304" pitchFamily="18" charset="0"/>
              </a:rPr>
              <a:t>In 2030, they will constitute 22% of the older population, compared to 8% of today’s older adults (PRB, 2018). </a:t>
            </a:r>
          </a:p>
          <a:p>
            <a:pPr marL="0" indent="0">
              <a:buNone/>
            </a:pPr>
            <a:endParaRPr lang="en-US" dirty="0"/>
          </a:p>
        </p:txBody>
      </p:sp>
    </p:spTree>
    <p:extLst>
      <p:ext uri="{BB962C8B-B14F-4D97-AF65-F5344CB8AC3E}">
        <p14:creationId xmlns:p14="http://schemas.microsoft.com/office/powerpoint/2010/main" val="315182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2161C-1528-456E-9824-81E81FC633D2}"/>
              </a:ext>
            </a:extLst>
          </p:cNvPr>
          <p:cNvSpPr>
            <a:spLocks noGrp="1"/>
          </p:cNvSpPr>
          <p:nvPr>
            <p:ph type="title"/>
          </p:nvPr>
        </p:nvSpPr>
        <p:spPr>
          <a:xfrm>
            <a:off x="804421" y="796374"/>
            <a:ext cx="10583158" cy="880027"/>
          </a:xfrm>
        </p:spPr>
        <p:txBody>
          <a:bodyPr>
            <a:normAutofit fontScale="90000"/>
          </a:bodyPr>
          <a:lstStyle/>
          <a:p>
            <a:r>
              <a:rPr lang="en-US" dirty="0">
                <a:solidFill>
                  <a:srgbClr val="FFFFFF"/>
                </a:solidFill>
              </a:rPr>
              <a:t>Increasing Population and increasing </a:t>
            </a:r>
            <a:br>
              <a:rPr lang="en-US" dirty="0">
                <a:solidFill>
                  <a:srgbClr val="FFFFFF"/>
                </a:solidFill>
              </a:rPr>
            </a:br>
            <a:r>
              <a:rPr lang="en-US" dirty="0">
                <a:solidFill>
                  <a:srgbClr val="FFFFFF"/>
                </a:solidFill>
              </a:rPr>
              <a:t>illness concerns</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CB5C766-2F2E-438C-B438-640DC412D544}"/>
              </a:ext>
            </a:extLst>
          </p:cNvPr>
          <p:cNvSpPr>
            <a:spLocks noGrp="1"/>
          </p:cNvSpPr>
          <p:nvPr>
            <p:ph idx="1"/>
          </p:nvPr>
        </p:nvSpPr>
        <p:spPr>
          <a:xfrm>
            <a:off x="3367314" y="2728024"/>
            <a:ext cx="8418285" cy="3970318"/>
          </a:xfrm>
        </p:spPr>
        <p:txBody>
          <a:bodyPr>
            <a:normAutofit/>
          </a:bodyPr>
          <a:lstStyle/>
          <a:p>
            <a:pPr marL="0" indent="0">
              <a:lnSpc>
                <a:spcPct val="90000"/>
              </a:lnSpc>
              <a:buNone/>
            </a:pPr>
            <a:r>
              <a:rPr lang="en-US" dirty="0"/>
              <a:t>Latino’s are experiencing the fastest increase in the rates of type 2 diabetes. </a:t>
            </a:r>
          </a:p>
          <a:p>
            <a:pPr>
              <a:lnSpc>
                <a:spcPct val="90000"/>
              </a:lnSpc>
            </a:pPr>
            <a:r>
              <a:rPr lang="en-US" dirty="0"/>
              <a:t>Most with prediabetes are unaware that they have it. Almost half of Latinx immigrants between 45 and 64 have pre-diabetes (46.9% of men and 44.7% of women).  The rates are higher for those over 64. </a:t>
            </a:r>
          </a:p>
          <a:p>
            <a:pPr>
              <a:lnSpc>
                <a:spcPct val="90000"/>
              </a:lnSpc>
            </a:pPr>
            <a:r>
              <a:rPr lang="en-US" dirty="0"/>
              <a:t>Latino’s face a 50 % higher death rates from type 2 diabetes than non-Latino’s. </a:t>
            </a:r>
            <a:endParaRPr lang="en-US" sz="1800" dirty="0"/>
          </a:p>
          <a:p>
            <a:pPr marL="0" indent="0">
              <a:lnSpc>
                <a:spcPct val="90000"/>
              </a:lnSpc>
              <a:buNone/>
            </a:pPr>
            <a:r>
              <a:rPr lang="en-US" sz="1800" i="1" dirty="0"/>
              <a:t>If prediabetes goes undetected or if lifestyle changes are not made, prediabetes progresses to type 2 diabetes and other chronic conditions.</a:t>
            </a:r>
          </a:p>
        </p:txBody>
      </p:sp>
      <p:sp>
        <p:nvSpPr>
          <p:cNvPr id="4" name="TextBox 3">
            <a:extLst>
              <a:ext uri="{FF2B5EF4-FFF2-40B4-BE49-F238E27FC236}">
                <a16:creationId xmlns:a16="http://schemas.microsoft.com/office/drawing/2014/main" id="{C2837365-FD55-4283-9D0D-2D10A7BDD996}"/>
              </a:ext>
            </a:extLst>
          </p:cNvPr>
          <p:cNvSpPr txBox="1"/>
          <p:nvPr/>
        </p:nvSpPr>
        <p:spPr>
          <a:xfrm>
            <a:off x="224971" y="2670629"/>
            <a:ext cx="2450075" cy="4093428"/>
          </a:xfrm>
          <a:prstGeom prst="rect">
            <a:avLst/>
          </a:prstGeom>
          <a:solidFill>
            <a:schemeClr val="accent1">
              <a:lumMod val="50000"/>
            </a:schemeClr>
          </a:solidFill>
        </p:spPr>
        <p:txBody>
          <a:bodyPr wrap="square" rtlCol="0">
            <a:spAutoFit/>
          </a:bodyPr>
          <a:lstStyle/>
          <a:p>
            <a:pPr algn="ctr"/>
            <a:r>
              <a:rPr lang="en-US" sz="3200" b="1" dirty="0">
                <a:solidFill>
                  <a:schemeClr val="bg1">
                    <a:lumMod val="95000"/>
                  </a:schemeClr>
                </a:solidFill>
              </a:rPr>
              <a:t>In 2018</a:t>
            </a:r>
          </a:p>
          <a:p>
            <a:r>
              <a:rPr lang="en-US" sz="3200" b="1" dirty="0">
                <a:solidFill>
                  <a:schemeClr val="bg1">
                    <a:lumMod val="95000"/>
                  </a:schemeClr>
                </a:solidFill>
              </a:rPr>
              <a:t>Diabetes was 5</a:t>
            </a:r>
            <a:r>
              <a:rPr lang="en-US" sz="3200" b="1" baseline="30000" dirty="0">
                <a:solidFill>
                  <a:schemeClr val="bg1">
                    <a:lumMod val="95000"/>
                  </a:schemeClr>
                </a:solidFill>
              </a:rPr>
              <a:t>th</a:t>
            </a:r>
            <a:r>
              <a:rPr lang="en-US" sz="3200" b="1" dirty="0">
                <a:solidFill>
                  <a:schemeClr val="bg1">
                    <a:lumMod val="95000"/>
                  </a:schemeClr>
                </a:solidFill>
              </a:rPr>
              <a:t> leading cause of death in Latinx population.</a:t>
            </a: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360816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A69821-C239-4E8E-BE13-2F9DB3847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aramond" panose="02020404030301010803"/>
              <a:ea typeface="+mn-ea"/>
              <a:cs typeface="+mn-cs"/>
            </a:endParaRPr>
          </a:p>
        </p:txBody>
      </p:sp>
      <p:grpSp>
        <p:nvGrpSpPr>
          <p:cNvPr id="10" name="Group 9">
            <a:extLst>
              <a:ext uri="{FF2B5EF4-FFF2-40B4-BE49-F238E27FC236}">
                <a16:creationId xmlns:a16="http://schemas.microsoft.com/office/drawing/2014/main" id="{EB1E5758-C4C6-4881-AAD9-E5EE115D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1" name="Picture 10">
              <a:extLst>
                <a:ext uri="{FF2B5EF4-FFF2-40B4-BE49-F238E27FC236}">
                  <a16:creationId xmlns:a16="http://schemas.microsoft.com/office/drawing/2014/main" id="{7485D9AA-FF41-41E7-AEAC-314165E159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7AAE047-5456-48AD-A251-9B629B4BC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cmpd="sng" algn="ctr">
              <a:solidFill>
                <a:schemeClr val="accent1"/>
              </a:solidFill>
              <a:prstDash val="solid"/>
              <a:miter lim="800000"/>
            </a:ln>
            <a:effectLst>
              <a:innerShdw blurRad="25400" dist="12700" dir="13500000">
                <a:srgbClr val="000000">
                  <a:alpha val="45000"/>
                </a:srgbClr>
              </a:innerShdw>
            </a:effectLst>
          </p:spPr>
        </p:sp>
        <p:pic>
          <p:nvPicPr>
            <p:cNvPr id="13" name="Picture 12">
              <a:extLst>
                <a:ext uri="{FF2B5EF4-FFF2-40B4-BE49-F238E27FC236}">
                  <a16:creationId xmlns:a16="http://schemas.microsoft.com/office/drawing/2014/main" id="{AF2FAF40-8EB6-4923-A7E6-706BE2B81F7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4" name="Picture 13">
              <a:extLst>
                <a:ext uri="{FF2B5EF4-FFF2-40B4-BE49-F238E27FC236}">
                  <a16:creationId xmlns:a16="http://schemas.microsoft.com/office/drawing/2014/main" id="{4181DBE3-7C4F-41FD-A431-64ACD4661B6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a:extLst>
              <a:ext uri="{FF2B5EF4-FFF2-40B4-BE49-F238E27FC236}">
                <a16:creationId xmlns:a16="http://schemas.microsoft.com/office/drawing/2014/main" id="{E63D7A00-0247-458C-A267-CE3154B3CA07}"/>
              </a:ext>
            </a:extLst>
          </p:cNvPr>
          <p:cNvSpPr>
            <a:spLocks noGrp="1"/>
          </p:cNvSpPr>
          <p:nvPr>
            <p:ph type="title"/>
          </p:nvPr>
        </p:nvSpPr>
        <p:spPr>
          <a:xfrm>
            <a:off x="1295402" y="982132"/>
            <a:ext cx="9601196" cy="1303867"/>
          </a:xfrm>
        </p:spPr>
        <p:txBody>
          <a:bodyPr>
            <a:normAutofit/>
          </a:bodyPr>
          <a:lstStyle/>
          <a:p>
            <a:r>
              <a:rPr lang="en-US" dirty="0"/>
              <a:t>Chronic Conditions in Later Life</a:t>
            </a:r>
          </a:p>
        </p:txBody>
      </p:sp>
      <p:cxnSp>
        <p:nvCxnSpPr>
          <p:cNvPr id="16" name="Straight Connector 15">
            <a:extLst>
              <a:ext uri="{FF2B5EF4-FFF2-40B4-BE49-F238E27FC236}">
                <a16:creationId xmlns:a16="http://schemas.microsoft.com/office/drawing/2014/main" id="{684DB465-2C98-4EF6-AB2C-BA288ACCB5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98D4FC1-E8AB-43AB-BA27-E3FDA5698B95}"/>
              </a:ext>
            </a:extLst>
          </p:cNvPr>
          <p:cNvSpPr>
            <a:spLocks noGrp="1"/>
          </p:cNvSpPr>
          <p:nvPr>
            <p:ph idx="1"/>
          </p:nvPr>
        </p:nvSpPr>
        <p:spPr>
          <a:xfrm>
            <a:off x="1295401" y="2556932"/>
            <a:ext cx="9601196" cy="3538544"/>
          </a:xfrm>
        </p:spPr>
        <p:txBody>
          <a:bodyPr>
            <a:normAutofit fontScale="92500" lnSpcReduction="10000"/>
          </a:bodyPr>
          <a:lstStyle/>
          <a:p>
            <a:pPr marL="0" indent="0">
              <a:lnSpc>
                <a:spcPct val="90000"/>
              </a:lnSpc>
              <a:buNone/>
            </a:pPr>
            <a:r>
              <a:rPr lang="en-US" sz="2800" b="1" dirty="0"/>
              <a:t>As people live longer there is an increase in the percentage of women and men who struggle to manage one or more chronic conditions. The six most common chronic illnesses in the United States are (CDC, 2016) Heart Disease, Stroke, Cancer, Type 2 Diabetes, Obesity, and Arthritis.</a:t>
            </a:r>
          </a:p>
          <a:p>
            <a:pPr>
              <a:lnSpc>
                <a:spcPct val="90000"/>
              </a:lnSpc>
            </a:pPr>
            <a:r>
              <a:rPr lang="en-US" sz="2800" b="1" dirty="0"/>
              <a:t>Approximately 92% of adults, </a:t>
            </a:r>
            <a:r>
              <a:rPr lang="en-US" sz="2800" b="1" dirty="0">
                <a:solidFill>
                  <a:schemeClr val="accent4"/>
                </a:solidFill>
              </a:rPr>
              <a:t>over the age of 65</a:t>
            </a:r>
            <a:r>
              <a:rPr lang="en-US" sz="2800" b="1" dirty="0"/>
              <a:t>, suffer from at least one chronic condition (NCOA, 2015).</a:t>
            </a:r>
          </a:p>
          <a:p>
            <a:pPr>
              <a:lnSpc>
                <a:spcPct val="90000"/>
              </a:lnSpc>
            </a:pPr>
            <a:r>
              <a:rPr lang="en-US" sz="2800" b="1" dirty="0"/>
              <a:t>171 million people globally are known to have type 2 diabetes. Millions more have undiagnosed pre-diabetes or type 2 diabetes. </a:t>
            </a:r>
          </a:p>
          <a:p>
            <a:pPr marL="0" indent="0">
              <a:lnSpc>
                <a:spcPct val="90000"/>
              </a:lnSpc>
              <a:buNone/>
            </a:pPr>
            <a:endParaRPr lang="en-US" dirty="0"/>
          </a:p>
        </p:txBody>
      </p:sp>
    </p:spTree>
    <p:extLst>
      <p:ext uri="{BB962C8B-B14F-4D97-AF65-F5344CB8AC3E}">
        <p14:creationId xmlns:p14="http://schemas.microsoft.com/office/powerpoint/2010/main" val="387740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9968-C39F-4647-A07D-CB6D384BD267}"/>
              </a:ext>
            </a:extLst>
          </p:cNvPr>
          <p:cNvSpPr>
            <a:spLocks noGrp="1"/>
          </p:cNvSpPr>
          <p:nvPr>
            <p:ph type="title"/>
          </p:nvPr>
        </p:nvSpPr>
        <p:spPr>
          <a:xfrm>
            <a:off x="1295402" y="755375"/>
            <a:ext cx="9601196" cy="904460"/>
          </a:xfrm>
        </p:spPr>
        <p:txBody>
          <a:bodyPr>
            <a:normAutofit/>
          </a:bodyPr>
          <a:lstStyle/>
          <a:p>
            <a:pPr>
              <a:lnSpc>
                <a:spcPct val="90000"/>
              </a:lnSpc>
            </a:pPr>
            <a:r>
              <a:rPr lang="en-US" sz="3400" dirty="0">
                <a:solidFill>
                  <a:srgbClr val="262626"/>
                </a:solidFill>
                <a:latin typeface="Times New Roman" panose="02020603050405020304" pitchFamily="18" charset="0"/>
                <a:cs typeface="Times New Roman" panose="02020603050405020304" pitchFamily="18" charset="0"/>
              </a:rPr>
              <a:t>Latinx Immigrants and Chronic Illness Development</a:t>
            </a:r>
            <a:endParaRPr lang="en-US" sz="3400" dirty="0">
              <a:solidFill>
                <a:srgbClr val="262626"/>
              </a:solidFill>
            </a:endParaRPr>
          </a:p>
        </p:txBody>
      </p:sp>
      <p:sp>
        <p:nvSpPr>
          <p:cNvPr id="3" name="Content Placeholder 2">
            <a:extLst>
              <a:ext uri="{FF2B5EF4-FFF2-40B4-BE49-F238E27FC236}">
                <a16:creationId xmlns:a16="http://schemas.microsoft.com/office/drawing/2014/main" id="{95E9456F-5BFA-49FF-9B04-A0681C9BA888}"/>
              </a:ext>
            </a:extLst>
          </p:cNvPr>
          <p:cNvSpPr>
            <a:spLocks noGrp="1"/>
          </p:cNvSpPr>
          <p:nvPr>
            <p:ph idx="1"/>
          </p:nvPr>
        </p:nvSpPr>
        <p:spPr>
          <a:xfrm>
            <a:off x="1295402" y="1659835"/>
            <a:ext cx="6542312" cy="4681330"/>
          </a:xfrm>
        </p:spPr>
        <p:txBody>
          <a:bodyPr>
            <a:normAutofit fontScale="92500" lnSpcReduction="10000"/>
          </a:bodyPr>
          <a:lstStyle/>
          <a:p>
            <a:pPr marL="0" indent="0">
              <a:lnSpc>
                <a:spcPct val="90000"/>
              </a:lnSpc>
              <a:buNone/>
            </a:pPr>
            <a:r>
              <a:rPr lang="en-US" b="1" dirty="0">
                <a:solidFill>
                  <a:srgbClr val="262626"/>
                </a:solidFill>
                <a:latin typeface="+mj-lt"/>
                <a:cs typeface="Times New Roman" panose="02020603050405020304" pitchFamily="18" charset="0"/>
              </a:rPr>
              <a:t>Latinx immigrants tend to develop chronic conditions earlier than the majority population.</a:t>
            </a:r>
          </a:p>
          <a:p>
            <a:pPr marL="0" indent="0">
              <a:lnSpc>
                <a:spcPct val="90000"/>
              </a:lnSpc>
              <a:buNone/>
            </a:pPr>
            <a:r>
              <a:rPr lang="en-US" b="1" dirty="0">
                <a:solidFill>
                  <a:srgbClr val="262626"/>
                </a:solidFill>
                <a:latin typeface="+mj-lt"/>
              </a:rPr>
              <a:t>They are also more likely to:</a:t>
            </a:r>
          </a:p>
          <a:p>
            <a:pPr lvl="1">
              <a:lnSpc>
                <a:spcPct val="90000"/>
              </a:lnSpc>
            </a:pPr>
            <a:r>
              <a:rPr lang="en-US" sz="2400" b="1" dirty="0">
                <a:solidFill>
                  <a:srgbClr val="262626"/>
                </a:solidFill>
                <a:latin typeface="+mj-lt"/>
              </a:rPr>
              <a:t>develop diabetes </a:t>
            </a:r>
          </a:p>
          <a:p>
            <a:pPr lvl="1">
              <a:lnSpc>
                <a:spcPct val="90000"/>
              </a:lnSpc>
            </a:pPr>
            <a:r>
              <a:rPr lang="en-US" sz="2400" b="1" dirty="0">
                <a:solidFill>
                  <a:srgbClr val="262626"/>
                </a:solidFill>
                <a:latin typeface="+mj-lt"/>
                <a:cs typeface="Times New Roman" panose="02020603050405020304" pitchFamily="18" charset="0"/>
              </a:rPr>
              <a:t>receive a diagnosis at a later stage and once diagnosed may have in-adequate health care and support.</a:t>
            </a:r>
            <a:endParaRPr lang="en-US" sz="2400" b="1" dirty="0">
              <a:solidFill>
                <a:srgbClr val="262626"/>
              </a:solidFill>
              <a:latin typeface="+mj-lt"/>
            </a:endParaRPr>
          </a:p>
          <a:p>
            <a:pPr marL="0" indent="0">
              <a:lnSpc>
                <a:spcPct val="90000"/>
              </a:lnSpc>
              <a:buNone/>
            </a:pPr>
            <a:r>
              <a:rPr lang="en-US" sz="2600" dirty="0">
                <a:solidFill>
                  <a:srgbClr val="262626"/>
                </a:solidFill>
                <a:latin typeface="+mj-lt"/>
              </a:rPr>
              <a:t>In 2016, they were</a:t>
            </a:r>
            <a:r>
              <a:rPr lang="en-US" sz="2600" dirty="0">
                <a:solidFill>
                  <a:schemeClr val="accent1">
                    <a:lumMod val="75000"/>
                  </a:schemeClr>
                </a:solidFill>
                <a:latin typeface="+mj-lt"/>
              </a:rPr>
              <a:t> 2.6x </a:t>
            </a:r>
            <a:r>
              <a:rPr lang="en-US" sz="2600" dirty="0">
                <a:solidFill>
                  <a:srgbClr val="262626"/>
                </a:solidFill>
                <a:latin typeface="+mj-lt"/>
              </a:rPr>
              <a:t>more likely to be hospitalized for treatment of end-stage renal disease related to diabetes, as compared to non-Latino whites. </a:t>
            </a:r>
            <a:r>
              <a:rPr lang="en-US" sz="2600" dirty="0">
                <a:solidFill>
                  <a:srgbClr val="262626"/>
                </a:solidFill>
              </a:rPr>
              <a:t>It is estimated that 2.5 million, or 10.4% of Latinx Americans aged 20 and older have diabetes. In 2017 - the CDC also estimated that Latinos were 50 percent more likely to die from Type 2 Diabetes.</a:t>
            </a:r>
          </a:p>
          <a:p>
            <a:pPr marL="0" indent="0">
              <a:lnSpc>
                <a:spcPct val="90000"/>
              </a:lnSpc>
              <a:buNone/>
            </a:pPr>
            <a:endParaRPr lang="en-US" b="1" dirty="0">
              <a:solidFill>
                <a:srgbClr val="262626"/>
              </a:solidFill>
              <a:latin typeface="+mj-lt"/>
            </a:endParaRPr>
          </a:p>
          <a:p>
            <a:pPr>
              <a:lnSpc>
                <a:spcPct val="90000"/>
              </a:lnSpc>
            </a:pPr>
            <a:endParaRPr lang="en-US" sz="1300" dirty="0">
              <a:solidFill>
                <a:srgbClr val="262626"/>
              </a:solidFill>
              <a:latin typeface="+mj-lt"/>
            </a:endParaRPr>
          </a:p>
        </p:txBody>
      </p:sp>
      <p:pic>
        <p:nvPicPr>
          <p:cNvPr id="4" name="Picture 3">
            <a:extLst>
              <a:ext uri="{FF2B5EF4-FFF2-40B4-BE49-F238E27FC236}">
                <a16:creationId xmlns:a16="http://schemas.microsoft.com/office/drawing/2014/main" id="{604716CC-E170-4DE6-9D26-A83DCA244CCD}"/>
              </a:ext>
            </a:extLst>
          </p:cNvPr>
          <p:cNvPicPr>
            <a:picLocks noChangeAspect="1"/>
          </p:cNvPicPr>
          <p:nvPr/>
        </p:nvPicPr>
        <p:blipFill>
          <a:blip r:embed="rId4"/>
          <a:stretch>
            <a:fillRect/>
          </a:stretch>
        </p:blipFill>
        <p:spPr>
          <a:xfrm>
            <a:off x="8085026" y="3185719"/>
            <a:ext cx="2739728" cy="1883562"/>
          </a:xfrm>
          <a:prstGeom prst="rect">
            <a:avLst/>
          </a:prstGeom>
          <a:ln w="57150" cmpd="thickThin">
            <a:solidFill>
              <a:srgbClr val="7F7F7F"/>
            </a:solidFill>
            <a:miter lim="800000"/>
          </a:ln>
        </p:spPr>
      </p:pic>
    </p:spTree>
    <p:extLst>
      <p:ext uri="{BB962C8B-B14F-4D97-AF65-F5344CB8AC3E}">
        <p14:creationId xmlns:p14="http://schemas.microsoft.com/office/powerpoint/2010/main" val="89349039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2004</Words>
  <Application>Microsoft Office PowerPoint</Application>
  <PresentationFormat>Widescreen</PresentationFormat>
  <Paragraphs>130</Paragraphs>
  <Slides>24</Slides>
  <Notes>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Organic</vt:lpstr>
      <vt:lpstr>Latinx Immigrants and barriers to illness management: Coping with  Type 2 Diabetes  Jasmin Tahmaseb McConatha West Chester University, West Chester, PA, 19383, USA</vt:lpstr>
      <vt:lpstr>Health promotion is one of West Chester, Pennsylvania’s Age Friendly Goals </vt:lpstr>
      <vt:lpstr>A glimpse of the community</vt:lpstr>
      <vt:lpstr>This Project</vt:lpstr>
      <vt:lpstr>Latinx Immigrants in the United States</vt:lpstr>
      <vt:lpstr>Aging Latinx Immigrants in the U.S.</vt:lpstr>
      <vt:lpstr>Increasing Population and increasing  illness concerns</vt:lpstr>
      <vt:lpstr>Chronic Conditions in Later Life</vt:lpstr>
      <vt:lpstr>Latinx Immigrants and Chronic Illness Development</vt:lpstr>
      <vt:lpstr>Immigration and overall well-being</vt:lpstr>
      <vt:lpstr>The Erosion of the Healthy Immigrant Effect? </vt:lpstr>
      <vt:lpstr>Illness and Gender</vt:lpstr>
      <vt:lpstr>The Gendered face of type 2 diabetes</vt:lpstr>
      <vt:lpstr>Gendered Barriers to Treatment of Chronic Illness</vt:lpstr>
      <vt:lpstr>Community Discussions and Research</vt:lpstr>
      <vt:lpstr>A large percentage of Latinx immigrants in the WC community stated that they struggled with type 2 diabetes. </vt:lpstr>
      <vt:lpstr>Mealtime, food, and Cultural identity</vt:lpstr>
      <vt:lpstr>Food, gender, and culture</vt:lpstr>
      <vt:lpstr>Men have more support in managing type 2 diabetes</vt:lpstr>
      <vt:lpstr>Men and Women Experience  Diabetes Differently</vt:lpstr>
      <vt:lpstr>Moving forward: What do we need to know</vt:lpstr>
      <vt:lpstr>Conclusions and moving forward and helping our community </vt:lpstr>
      <vt:lpstr>Contact us for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Latinx Immigrant Women and Coping with Type 2 Diabetes?  Jasmin Tahmaseb McConatha &amp; Frauke Schnell West Chester University, West Chester, PA, 19383, USA</dc:title>
  <dc:creator>Lauren Stricker</dc:creator>
  <cp:lastModifiedBy>Tahmaseb McConatha, Jasmin</cp:lastModifiedBy>
  <cp:revision>21</cp:revision>
  <dcterms:created xsi:type="dcterms:W3CDTF">2020-02-24T22:34:13Z</dcterms:created>
  <dcterms:modified xsi:type="dcterms:W3CDTF">2020-04-20T15:40:59Z</dcterms:modified>
</cp:coreProperties>
</file>