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lice" pitchFamily="2" charset="77"/>
      <p:regular r:id="rId11"/>
    </p:embeddedFont>
    <p:embeddedFont>
      <p:font typeface="Alice Bold" pitchFamily="2" charset="77"/>
      <p:regular r:id="rId12"/>
      <p:bold r:id="rId13"/>
    </p:embeddedFont>
    <p:embeddedFont>
      <p:font typeface="Tropika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30C"/>
    <a:srgbClr val="763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www.wcupa.edu/universityCollege/larc/success-coaching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56191" y="-4908019"/>
            <a:ext cx="16294455" cy="20103038"/>
          </a:xfrm>
          <a:custGeom>
            <a:avLst/>
            <a:gdLst/>
            <a:ahLst/>
            <a:cxnLst/>
            <a:rect l="l" t="t" r="r" b="b"/>
            <a:pathLst>
              <a:path w="16294455" h="20103038">
                <a:moveTo>
                  <a:pt x="0" y="0"/>
                </a:moveTo>
                <a:lnTo>
                  <a:pt x="16294454" y="0"/>
                </a:lnTo>
                <a:lnTo>
                  <a:pt x="16294454" y="20103038"/>
                </a:lnTo>
                <a:lnTo>
                  <a:pt x="0" y="2010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11567" y="1327419"/>
            <a:ext cx="15183701" cy="7742018"/>
            <a:chOff x="0" y="0"/>
            <a:chExt cx="2935740" cy="14969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35740" cy="1496905"/>
            </a:xfrm>
            <a:custGeom>
              <a:avLst/>
              <a:gdLst/>
              <a:ahLst/>
              <a:cxnLst/>
              <a:rect l="l" t="t" r="r" b="b"/>
              <a:pathLst>
                <a:path w="2935740" h="1496905">
                  <a:moveTo>
                    <a:pt x="24984" y="0"/>
                  </a:moveTo>
                  <a:lnTo>
                    <a:pt x="2910756" y="0"/>
                  </a:lnTo>
                  <a:cubicBezTo>
                    <a:pt x="2924554" y="0"/>
                    <a:pt x="2935740" y="11186"/>
                    <a:pt x="2935740" y="24984"/>
                  </a:cubicBezTo>
                  <a:lnTo>
                    <a:pt x="2935740" y="1471920"/>
                  </a:lnTo>
                  <a:cubicBezTo>
                    <a:pt x="2935740" y="1485719"/>
                    <a:pt x="2924554" y="1496905"/>
                    <a:pt x="2910756" y="1496905"/>
                  </a:cubicBezTo>
                  <a:lnTo>
                    <a:pt x="24984" y="1496905"/>
                  </a:lnTo>
                  <a:cubicBezTo>
                    <a:pt x="18358" y="1496905"/>
                    <a:pt x="12003" y="1494272"/>
                    <a:pt x="7318" y="1489587"/>
                  </a:cubicBezTo>
                  <a:cubicBezTo>
                    <a:pt x="2632" y="1484902"/>
                    <a:pt x="0" y="1478547"/>
                    <a:pt x="0" y="1471920"/>
                  </a:cubicBezTo>
                  <a:lnTo>
                    <a:pt x="0" y="24984"/>
                  </a:lnTo>
                  <a:cubicBezTo>
                    <a:pt x="0" y="18358"/>
                    <a:pt x="2632" y="12003"/>
                    <a:pt x="7318" y="7318"/>
                  </a:cubicBezTo>
                  <a:cubicBezTo>
                    <a:pt x="12003" y="2632"/>
                    <a:pt x="18358" y="0"/>
                    <a:pt x="2498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935740" cy="1525480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121908" y="1646380"/>
            <a:ext cx="2684686" cy="2325609"/>
          </a:xfrm>
          <a:custGeom>
            <a:avLst/>
            <a:gdLst/>
            <a:ahLst/>
            <a:cxnLst/>
            <a:rect l="l" t="t" r="r" b="b"/>
            <a:pathLst>
              <a:path w="2684686" h="2325609">
                <a:moveTo>
                  <a:pt x="0" y="0"/>
                </a:moveTo>
                <a:lnTo>
                  <a:pt x="2684686" y="0"/>
                </a:lnTo>
                <a:lnTo>
                  <a:pt x="2684686" y="2325609"/>
                </a:lnTo>
                <a:lnTo>
                  <a:pt x="0" y="232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286777" y="2895762"/>
            <a:ext cx="14033279" cy="5944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endParaRPr dirty="0"/>
          </a:p>
          <a:p>
            <a:pPr algn="ctr">
              <a:lnSpc>
                <a:spcPts val="12999"/>
              </a:lnSpc>
            </a:pPr>
            <a:r>
              <a:rPr lang="en-US" sz="12999" spc="857" dirty="0">
                <a:solidFill>
                  <a:srgbClr val="763B0A"/>
                </a:solidFill>
                <a:latin typeface="Alice"/>
                <a:ea typeface="Alice"/>
                <a:cs typeface="Alice"/>
                <a:sym typeface="Alice"/>
              </a:rPr>
              <a:t>Active Reading</a:t>
            </a:r>
          </a:p>
          <a:p>
            <a:pPr algn="ctr">
              <a:lnSpc>
                <a:spcPts val="4833"/>
              </a:lnSpc>
            </a:pPr>
            <a:endParaRPr lang="en-US" sz="12999" spc="857" dirty="0">
              <a:solidFill>
                <a:srgbClr val="FAB30C"/>
              </a:solidFill>
              <a:latin typeface="Alice"/>
              <a:ea typeface="Alice"/>
              <a:cs typeface="Alice"/>
              <a:sym typeface="Alice"/>
            </a:endParaRPr>
          </a:p>
          <a:p>
            <a:pPr algn="ctr">
              <a:lnSpc>
                <a:spcPts val="4833"/>
              </a:lnSpc>
            </a:pPr>
            <a:endParaRPr lang="en-US" sz="12999" spc="857" dirty="0">
              <a:solidFill>
                <a:srgbClr val="FAB30C"/>
              </a:solidFill>
              <a:latin typeface="Alice"/>
              <a:ea typeface="Alice"/>
              <a:cs typeface="Alice"/>
              <a:sym typeface="Alice"/>
            </a:endParaRPr>
          </a:p>
          <a:p>
            <a:pPr algn="ctr">
              <a:lnSpc>
                <a:spcPts val="4833"/>
              </a:lnSpc>
            </a:pPr>
            <a:r>
              <a:rPr lang="en-US" sz="4203" spc="277" dirty="0">
                <a:solidFill>
                  <a:srgbClr val="763B0A"/>
                </a:solidFill>
                <a:latin typeface="Alice"/>
                <a:ea typeface="Alice"/>
                <a:cs typeface="Alice"/>
                <a:sym typeface="Alice"/>
              </a:rPr>
              <a:t>Success Coaching</a:t>
            </a:r>
          </a:p>
          <a:p>
            <a:pPr algn="ctr">
              <a:lnSpc>
                <a:spcPts val="4833"/>
              </a:lnSpc>
            </a:pPr>
            <a:r>
              <a:rPr lang="en-US" sz="4203" spc="277" dirty="0">
                <a:solidFill>
                  <a:srgbClr val="763B0A"/>
                </a:solidFill>
                <a:latin typeface="Alice"/>
                <a:ea typeface="Alice"/>
                <a:cs typeface="Alice"/>
                <a:sym typeface="Alice"/>
              </a:rPr>
              <a:t>Academic Success Workshop</a:t>
            </a:r>
          </a:p>
          <a:p>
            <a:pPr algn="ctr">
              <a:lnSpc>
                <a:spcPts val="1450"/>
              </a:lnSpc>
            </a:pPr>
            <a:endParaRPr lang="en-US" sz="4203" spc="277" dirty="0">
              <a:solidFill>
                <a:srgbClr val="FAB30C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8" name="Freeform 8"/>
          <p:cNvSpPr/>
          <p:nvPr/>
        </p:nvSpPr>
        <p:spPr>
          <a:xfrm rot="-3650892">
            <a:off x="1779018" y="2945842"/>
            <a:ext cx="2100325" cy="1819406"/>
          </a:xfrm>
          <a:custGeom>
            <a:avLst/>
            <a:gdLst/>
            <a:ahLst/>
            <a:cxnLst/>
            <a:rect l="l" t="t" r="r" b="b"/>
            <a:pathLst>
              <a:path w="2100325" h="1819406">
                <a:moveTo>
                  <a:pt x="0" y="0"/>
                </a:moveTo>
                <a:lnTo>
                  <a:pt x="2100325" y="0"/>
                </a:lnTo>
                <a:lnTo>
                  <a:pt x="2100325" y="1819406"/>
                </a:lnTo>
                <a:lnTo>
                  <a:pt x="0" y="18194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031421" y="1758527"/>
            <a:ext cx="2555223" cy="2213462"/>
          </a:xfrm>
          <a:custGeom>
            <a:avLst/>
            <a:gdLst/>
            <a:ahLst/>
            <a:cxnLst/>
            <a:rect l="l" t="t" r="r" b="b"/>
            <a:pathLst>
              <a:path w="2555223" h="2213462">
                <a:moveTo>
                  <a:pt x="0" y="0"/>
                </a:moveTo>
                <a:lnTo>
                  <a:pt x="2555222" y="0"/>
                </a:lnTo>
                <a:lnTo>
                  <a:pt x="2555222" y="2213462"/>
                </a:lnTo>
                <a:lnTo>
                  <a:pt x="0" y="2213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3650892">
            <a:off x="14841037" y="3054628"/>
            <a:ext cx="1941563" cy="1681879"/>
          </a:xfrm>
          <a:custGeom>
            <a:avLst/>
            <a:gdLst/>
            <a:ahLst/>
            <a:cxnLst/>
            <a:rect l="l" t="t" r="r" b="b"/>
            <a:pathLst>
              <a:path w="1941563" h="1681879">
                <a:moveTo>
                  <a:pt x="0" y="0"/>
                </a:moveTo>
                <a:lnTo>
                  <a:pt x="1941563" y="0"/>
                </a:lnTo>
                <a:lnTo>
                  <a:pt x="1941563" y="1681879"/>
                </a:lnTo>
                <a:lnTo>
                  <a:pt x="0" y="1681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56191" y="-4908019"/>
            <a:ext cx="16294455" cy="20103038"/>
          </a:xfrm>
          <a:custGeom>
            <a:avLst/>
            <a:gdLst/>
            <a:ahLst/>
            <a:cxnLst/>
            <a:rect l="l" t="t" r="r" b="b"/>
            <a:pathLst>
              <a:path w="16294455" h="20103038">
                <a:moveTo>
                  <a:pt x="0" y="0"/>
                </a:moveTo>
                <a:lnTo>
                  <a:pt x="16294454" y="0"/>
                </a:lnTo>
                <a:lnTo>
                  <a:pt x="16294454" y="20103038"/>
                </a:lnTo>
                <a:lnTo>
                  <a:pt x="0" y="2010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52149" y="1028700"/>
            <a:ext cx="15183701" cy="8229600"/>
            <a:chOff x="0" y="0"/>
            <a:chExt cx="2935740" cy="15911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35740" cy="1591178"/>
            </a:xfrm>
            <a:custGeom>
              <a:avLst/>
              <a:gdLst/>
              <a:ahLst/>
              <a:cxnLst/>
              <a:rect l="l" t="t" r="r" b="b"/>
              <a:pathLst>
                <a:path w="2935740" h="1591178">
                  <a:moveTo>
                    <a:pt x="24984" y="0"/>
                  </a:moveTo>
                  <a:lnTo>
                    <a:pt x="2910756" y="0"/>
                  </a:lnTo>
                  <a:cubicBezTo>
                    <a:pt x="2924554" y="0"/>
                    <a:pt x="2935740" y="11186"/>
                    <a:pt x="2935740" y="24984"/>
                  </a:cubicBezTo>
                  <a:lnTo>
                    <a:pt x="2935740" y="1566193"/>
                  </a:lnTo>
                  <a:cubicBezTo>
                    <a:pt x="2935740" y="1572820"/>
                    <a:pt x="2933108" y="1579174"/>
                    <a:pt x="2928422" y="1583860"/>
                  </a:cubicBezTo>
                  <a:cubicBezTo>
                    <a:pt x="2923737" y="1588545"/>
                    <a:pt x="2917382" y="1591178"/>
                    <a:pt x="2910756" y="1591178"/>
                  </a:cubicBezTo>
                  <a:lnTo>
                    <a:pt x="24984" y="1591178"/>
                  </a:lnTo>
                  <a:cubicBezTo>
                    <a:pt x="11186" y="1591178"/>
                    <a:pt x="0" y="1579992"/>
                    <a:pt x="0" y="1566193"/>
                  </a:cubicBezTo>
                  <a:lnTo>
                    <a:pt x="0" y="24984"/>
                  </a:lnTo>
                  <a:cubicBezTo>
                    <a:pt x="0" y="18358"/>
                    <a:pt x="2632" y="12003"/>
                    <a:pt x="7318" y="7318"/>
                  </a:cubicBezTo>
                  <a:cubicBezTo>
                    <a:pt x="12003" y="2632"/>
                    <a:pt x="18358" y="0"/>
                    <a:pt x="2498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935740" cy="1619753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01661" y="2120455"/>
            <a:ext cx="12003514" cy="76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6"/>
              </a:lnSpc>
            </a:pPr>
            <a:r>
              <a:rPr lang="en-US" sz="5501" spc="220" dirty="0">
                <a:solidFill>
                  <a:srgbClr val="FAB30C"/>
                </a:solidFill>
                <a:latin typeface="Alice"/>
                <a:ea typeface="Alice"/>
                <a:cs typeface="Alice"/>
                <a:sym typeface="Alice"/>
              </a:rPr>
              <a:t>What is Active Reading?</a:t>
            </a:r>
          </a:p>
          <a:p>
            <a:pPr algn="ctr">
              <a:lnSpc>
                <a:spcPts val="5996"/>
              </a:lnSpc>
            </a:pPr>
            <a:endParaRPr lang="en-US" sz="5501" spc="220" dirty="0">
              <a:solidFill>
                <a:srgbClr val="FAB30C"/>
              </a:solidFill>
              <a:latin typeface="Alice"/>
              <a:ea typeface="Alice"/>
              <a:cs typeface="Alice"/>
              <a:sym typeface="Alice"/>
            </a:endParaRPr>
          </a:p>
          <a:p>
            <a:pPr algn="ctr">
              <a:lnSpc>
                <a:spcPts val="5996"/>
              </a:lnSpc>
            </a:pPr>
            <a:r>
              <a:rPr lang="en-US" sz="5501" spc="220" dirty="0">
                <a:solidFill>
                  <a:srgbClr val="763B0A"/>
                </a:solidFill>
                <a:latin typeface="Alice"/>
                <a:ea typeface="Alice"/>
                <a:cs typeface="Alice"/>
                <a:sym typeface="Alice"/>
              </a:rPr>
              <a:t>Active Reading is a strategy that involves reading something intentionally with the determination to understand, engage, evaluate and retain information.</a:t>
            </a:r>
          </a:p>
          <a:p>
            <a:pPr algn="ctr">
              <a:lnSpc>
                <a:spcPts val="5996"/>
              </a:lnSpc>
            </a:pPr>
            <a:endParaRPr lang="en-US" sz="5501" spc="220" dirty="0">
              <a:solidFill>
                <a:srgbClr val="FAB30C"/>
              </a:solidFill>
              <a:latin typeface="Alice"/>
              <a:ea typeface="Alice"/>
              <a:cs typeface="Alice"/>
              <a:sym typeface="Alice"/>
            </a:endParaRPr>
          </a:p>
          <a:p>
            <a:pPr algn="ctr">
              <a:lnSpc>
                <a:spcPts val="5996"/>
              </a:lnSpc>
            </a:pPr>
            <a:endParaRPr lang="en-US" sz="5501" spc="220" dirty="0">
              <a:solidFill>
                <a:srgbClr val="FAB30C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93959" y="1957108"/>
            <a:ext cx="1848285" cy="1848285"/>
          </a:xfrm>
          <a:custGeom>
            <a:avLst/>
            <a:gdLst/>
            <a:ahLst/>
            <a:cxnLst/>
            <a:rect l="l" t="t" r="r" b="b"/>
            <a:pathLst>
              <a:path w="1848285" h="1848285">
                <a:moveTo>
                  <a:pt x="0" y="0"/>
                </a:moveTo>
                <a:lnTo>
                  <a:pt x="1848284" y="0"/>
                </a:lnTo>
                <a:lnTo>
                  <a:pt x="1848284" y="1848285"/>
                </a:lnTo>
                <a:lnTo>
                  <a:pt x="0" y="1848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749173" y="1365942"/>
            <a:ext cx="1182333" cy="1182333"/>
          </a:xfrm>
          <a:custGeom>
            <a:avLst/>
            <a:gdLst/>
            <a:ahLst/>
            <a:cxnLst/>
            <a:rect l="l" t="t" r="r" b="b"/>
            <a:pathLst>
              <a:path w="1182333" h="1182333">
                <a:moveTo>
                  <a:pt x="0" y="0"/>
                </a:moveTo>
                <a:lnTo>
                  <a:pt x="1182333" y="0"/>
                </a:lnTo>
                <a:lnTo>
                  <a:pt x="1182333" y="1182333"/>
                </a:lnTo>
                <a:lnTo>
                  <a:pt x="0" y="1182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14887566" y="6960164"/>
            <a:ext cx="1848285" cy="1848285"/>
          </a:xfrm>
          <a:custGeom>
            <a:avLst/>
            <a:gdLst/>
            <a:ahLst/>
            <a:cxnLst/>
            <a:rect l="l" t="t" r="r" b="b"/>
            <a:pathLst>
              <a:path w="1848285" h="1848285">
                <a:moveTo>
                  <a:pt x="0" y="0"/>
                </a:moveTo>
                <a:lnTo>
                  <a:pt x="1848285" y="0"/>
                </a:lnTo>
                <a:lnTo>
                  <a:pt x="1848285" y="1848285"/>
                </a:lnTo>
                <a:lnTo>
                  <a:pt x="0" y="1848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098304" y="8217283"/>
            <a:ext cx="1182333" cy="1182333"/>
          </a:xfrm>
          <a:custGeom>
            <a:avLst/>
            <a:gdLst/>
            <a:ahLst/>
            <a:cxnLst/>
            <a:rect l="l" t="t" r="r" b="b"/>
            <a:pathLst>
              <a:path w="1182333" h="1182333">
                <a:moveTo>
                  <a:pt x="0" y="0"/>
                </a:moveTo>
                <a:lnTo>
                  <a:pt x="1182333" y="0"/>
                </a:lnTo>
                <a:lnTo>
                  <a:pt x="1182333" y="1182333"/>
                </a:lnTo>
                <a:lnTo>
                  <a:pt x="0" y="1182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96773" y="2563684"/>
            <a:ext cx="16294455" cy="20103038"/>
          </a:xfrm>
          <a:custGeom>
            <a:avLst/>
            <a:gdLst/>
            <a:ahLst/>
            <a:cxnLst/>
            <a:rect l="l" t="t" r="r" b="b"/>
            <a:pathLst>
              <a:path w="16294455" h="20103038">
                <a:moveTo>
                  <a:pt x="0" y="0"/>
                </a:moveTo>
                <a:lnTo>
                  <a:pt x="16294454" y="0"/>
                </a:lnTo>
                <a:lnTo>
                  <a:pt x="16294454" y="20103038"/>
                </a:lnTo>
                <a:lnTo>
                  <a:pt x="0" y="2010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298910"/>
            <a:ext cx="4893210" cy="7959390"/>
            <a:chOff x="0" y="0"/>
            <a:chExt cx="946093" cy="1538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6093" cy="1538933"/>
            </a:xfrm>
            <a:custGeom>
              <a:avLst/>
              <a:gdLst/>
              <a:ahLst/>
              <a:cxnLst/>
              <a:rect l="l" t="t" r="r" b="b"/>
              <a:pathLst>
                <a:path w="946093" h="1538933">
                  <a:moveTo>
                    <a:pt x="77527" y="0"/>
                  </a:moveTo>
                  <a:lnTo>
                    <a:pt x="868566" y="0"/>
                  </a:lnTo>
                  <a:cubicBezTo>
                    <a:pt x="889128" y="0"/>
                    <a:pt x="908847" y="8168"/>
                    <a:pt x="923386" y="22707"/>
                  </a:cubicBezTo>
                  <a:cubicBezTo>
                    <a:pt x="937925" y="37246"/>
                    <a:pt x="946093" y="56965"/>
                    <a:pt x="946093" y="77527"/>
                  </a:cubicBezTo>
                  <a:lnTo>
                    <a:pt x="946093" y="1461406"/>
                  </a:lnTo>
                  <a:cubicBezTo>
                    <a:pt x="946093" y="1481968"/>
                    <a:pt x="937925" y="1501687"/>
                    <a:pt x="923386" y="1516226"/>
                  </a:cubicBezTo>
                  <a:cubicBezTo>
                    <a:pt x="908847" y="1530765"/>
                    <a:pt x="889128" y="1538933"/>
                    <a:pt x="868566" y="1538933"/>
                  </a:cubicBezTo>
                  <a:lnTo>
                    <a:pt x="77527" y="1538933"/>
                  </a:lnTo>
                  <a:cubicBezTo>
                    <a:pt x="56965" y="1538933"/>
                    <a:pt x="37246" y="1530765"/>
                    <a:pt x="22707" y="1516226"/>
                  </a:cubicBezTo>
                  <a:cubicBezTo>
                    <a:pt x="8168" y="1501687"/>
                    <a:pt x="0" y="1481968"/>
                    <a:pt x="0" y="1461406"/>
                  </a:cubicBezTo>
                  <a:lnTo>
                    <a:pt x="0" y="77527"/>
                  </a:lnTo>
                  <a:cubicBezTo>
                    <a:pt x="0" y="56965"/>
                    <a:pt x="8168" y="37246"/>
                    <a:pt x="22707" y="22707"/>
                  </a:cubicBezTo>
                  <a:cubicBezTo>
                    <a:pt x="37246" y="8168"/>
                    <a:pt x="56965" y="0"/>
                    <a:pt x="77527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946093" cy="1567508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921910" y="1229546"/>
            <a:ext cx="6444181" cy="191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spc="219" dirty="0">
                <a:solidFill>
                  <a:srgbClr val="FAB30C"/>
                </a:solidFill>
                <a:latin typeface="Alice"/>
                <a:ea typeface="Alice"/>
                <a:cs typeface="Alice"/>
                <a:sym typeface="Alice"/>
              </a:rPr>
              <a:t>Why Active Reading?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4169" y="3385448"/>
            <a:ext cx="4194688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-127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Active reading improves attention, focus, and understanding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398956" y="3701041"/>
            <a:ext cx="5501182" cy="5557259"/>
            <a:chOff x="0" y="0"/>
            <a:chExt cx="1063643" cy="10744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3643" cy="1074486"/>
            </a:xfrm>
            <a:custGeom>
              <a:avLst/>
              <a:gdLst/>
              <a:ahLst/>
              <a:cxnLst/>
              <a:rect l="l" t="t" r="r" b="b"/>
              <a:pathLst>
                <a:path w="1063643" h="1074486">
                  <a:moveTo>
                    <a:pt x="68959" y="0"/>
                  </a:moveTo>
                  <a:lnTo>
                    <a:pt x="994684" y="0"/>
                  </a:lnTo>
                  <a:cubicBezTo>
                    <a:pt x="1012973" y="0"/>
                    <a:pt x="1030513" y="7265"/>
                    <a:pt x="1043446" y="20198"/>
                  </a:cubicBezTo>
                  <a:cubicBezTo>
                    <a:pt x="1056378" y="33130"/>
                    <a:pt x="1063643" y="50670"/>
                    <a:pt x="1063643" y="68959"/>
                  </a:cubicBezTo>
                  <a:lnTo>
                    <a:pt x="1063643" y="1005527"/>
                  </a:lnTo>
                  <a:cubicBezTo>
                    <a:pt x="1063643" y="1023816"/>
                    <a:pt x="1056378" y="1041356"/>
                    <a:pt x="1043446" y="1054288"/>
                  </a:cubicBezTo>
                  <a:cubicBezTo>
                    <a:pt x="1030513" y="1067220"/>
                    <a:pt x="1012973" y="1074486"/>
                    <a:pt x="994684" y="1074486"/>
                  </a:cubicBezTo>
                  <a:lnTo>
                    <a:pt x="68959" y="1074486"/>
                  </a:lnTo>
                  <a:cubicBezTo>
                    <a:pt x="50670" y="1074486"/>
                    <a:pt x="33130" y="1067220"/>
                    <a:pt x="20198" y="1054288"/>
                  </a:cubicBezTo>
                  <a:cubicBezTo>
                    <a:pt x="7265" y="1041356"/>
                    <a:pt x="0" y="1023816"/>
                    <a:pt x="0" y="1005527"/>
                  </a:cubicBezTo>
                  <a:lnTo>
                    <a:pt x="0" y="68959"/>
                  </a:lnTo>
                  <a:cubicBezTo>
                    <a:pt x="0" y="50670"/>
                    <a:pt x="7265" y="33130"/>
                    <a:pt x="20198" y="20198"/>
                  </a:cubicBezTo>
                  <a:cubicBezTo>
                    <a:pt x="33130" y="7265"/>
                    <a:pt x="50670" y="0"/>
                    <a:pt x="68959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063643" cy="1103061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23720" y="5616342"/>
            <a:ext cx="4840560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-127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Active reading enhances better critical thinking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366090" y="1298910"/>
            <a:ext cx="4893210" cy="8111790"/>
            <a:chOff x="0" y="0"/>
            <a:chExt cx="946093" cy="15683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46093" cy="1568399"/>
            </a:xfrm>
            <a:custGeom>
              <a:avLst/>
              <a:gdLst/>
              <a:ahLst/>
              <a:cxnLst/>
              <a:rect l="l" t="t" r="r" b="b"/>
              <a:pathLst>
                <a:path w="946093" h="1568399">
                  <a:moveTo>
                    <a:pt x="77527" y="0"/>
                  </a:moveTo>
                  <a:lnTo>
                    <a:pt x="868566" y="0"/>
                  </a:lnTo>
                  <a:cubicBezTo>
                    <a:pt x="889128" y="0"/>
                    <a:pt x="908847" y="8168"/>
                    <a:pt x="923386" y="22707"/>
                  </a:cubicBezTo>
                  <a:cubicBezTo>
                    <a:pt x="937925" y="37246"/>
                    <a:pt x="946093" y="56965"/>
                    <a:pt x="946093" y="77527"/>
                  </a:cubicBezTo>
                  <a:lnTo>
                    <a:pt x="946093" y="1490873"/>
                  </a:lnTo>
                  <a:cubicBezTo>
                    <a:pt x="946093" y="1511434"/>
                    <a:pt x="937925" y="1531153"/>
                    <a:pt x="923386" y="1545692"/>
                  </a:cubicBezTo>
                  <a:cubicBezTo>
                    <a:pt x="908847" y="1560231"/>
                    <a:pt x="889128" y="1568399"/>
                    <a:pt x="868566" y="1568399"/>
                  </a:cubicBezTo>
                  <a:lnTo>
                    <a:pt x="77527" y="1568399"/>
                  </a:lnTo>
                  <a:cubicBezTo>
                    <a:pt x="56965" y="1568399"/>
                    <a:pt x="37246" y="1560231"/>
                    <a:pt x="22707" y="1545692"/>
                  </a:cubicBezTo>
                  <a:cubicBezTo>
                    <a:pt x="8168" y="1531153"/>
                    <a:pt x="0" y="1511434"/>
                    <a:pt x="0" y="1490873"/>
                  </a:cubicBezTo>
                  <a:lnTo>
                    <a:pt x="0" y="77527"/>
                  </a:lnTo>
                  <a:cubicBezTo>
                    <a:pt x="0" y="56965"/>
                    <a:pt x="8168" y="37246"/>
                    <a:pt x="22707" y="22707"/>
                  </a:cubicBezTo>
                  <a:cubicBezTo>
                    <a:pt x="37246" y="8168"/>
                    <a:pt x="56965" y="0"/>
                    <a:pt x="77527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46093" cy="1596974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739562" y="3375923"/>
            <a:ext cx="4146266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-127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Active reading boosts the ability to retain information and recall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404169" y="1749546"/>
            <a:ext cx="4146266" cy="942972"/>
            <a:chOff x="0" y="0"/>
            <a:chExt cx="1092021" cy="2483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92021" cy="248355"/>
            </a:xfrm>
            <a:custGeom>
              <a:avLst/>
              <a:gdLst/>
              <a:ahLst/>
              <a:cxnLst/>
              <a:rect l="l" t="t" r="r" b="b"/>
              <a:pathLst>
                <a:path w="1092021" h="248355">
                  <a:moveTo>
                    <a:pt x="46680" y="0"/>
                  </a:moveTo>
                  <a:lnTo>
                    <a:pt x="1045341" y="0"/>
                  </a:lnTo>
                  <a:cubicBezTo>
                    <a:pt x="1057721" y="0"/>
                    <a:pt x="1069594" y="4918"/>
                    <a:pt x="1078348" y="13672"/>
                  </a:cubicBezTo>
                  <a:cubicBezTo>
                    <a:pt x="1087103" y="22426"/>
                    <a:pt x="1092021" y="34300"/>
                    <a:pt x="1092021" y="46680"/>
                  </a:cubicBezTo>
                  <a:lnTo>
                    <a:pt x="1092021" y="201675"/>
                  </a:lnTo>
                  <a:cubicBezTo>
                    <a:pt x="1092021" y="214055"/>
                    <a:pt x="1087103" y="225928"/>
                    <a:pt x="1078348" y="234683"/>
                  </a:cubicBezTo>
                  <a:cubicBezTo>
                    <a:pt x="1069594" y="243437"/>
                    <a:pt x="1057721" y="248355"/>
                    <a:pt x="1045341" y="248355"/>
                  </a:cubicBezTo>
                  <a:lnTo>
                    <a:pt x="46680" y="248355"/>
                  </a:lnTo>
                  <a:cubicBezTo>
                    <a:pt x="34300" y="248355"/>
                    <a:pt x="22426" y="243437"/>
                    <a:pt x="13672" y="234683"/>
                  </a:cubicBezTo>
                  <a:cubicBezTo>
                    <a:pt x="4918" y="225928"/>
                    <a:pt x="0" y="214055"/>
                    <a:pt x="0" y="201675"/>
                  </a:cubicBezTo>
                  <a:lnTo>
                    <a:pt x="0" y="46680"/>
                  </a:lnTo>
                  <a:cubicBezTo>
                    <a:pt x="0" y="34300"/>
                    <a:pt x="4918" y="22426"/>
                    <a:pt x="13672" y="13672"/>
                  </a:cubicBezTo>
                  <a:cubicBezTo>
                    <a:pt x="22426" y="4918"/>
                    <a:pt x="34300" y="0"/>
                    <a:pt x="46680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1092021" cy="315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spc="212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 1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29267" y="4335633"/>
            <a:ext cx="4840560" cy="942972"/>
            <a:chOff x="0" y="0"/>
            <a:chExt cx="1274880" cy="2483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74880" cy="248355"/>
            </a:xfrm>
            <a:custGeom>
              <a:avLst/>
              <a:gdLst/>
              <a:ahLst/>
              <a:cxnLst/>
              <a:rect l="l" t="t" r="r" b="b"/>
              <a:pathLst>
                <a:path w="1274880" h="248355">
                  <a:moveTo>
                    <a:pt x="39985" y="0"/>
                  </a:moveTo>
                  <a:lnTo>
                    <a:pt x="1234895" y="0"/>
                  </a:lnTo>
                  <a:cubicBezTo>
                    <a:pt x="1256978" y="0"/>
                    <a:pt x="1274880" y="17902"/>
                    <a:pt x="1274880" y="39985"/>
                  </a:cubicBezTo>
                  <a:lnTo>
                    <a:pt x="1274880" y="208370"/>
                  </a:lnTo>
                  <a:cubicBezTo>
                    <a:pt x="1274880" y="230453"/>
                    <a:pt x="1256978" y="248355"/>
                    <a:pt x="1234895" y="248355"/>
                  </a:cubicBezTo>
                  <a:lnTo>
                    <a:pt x="39985" y="248355"/>
                  </a:lnTo>
                  <a:cubicBezTo>
                    <a:pt x="17902" y="248355"/>
                    <a:pt x="0" y="230453"/>
                    <a:pt x="0" y="208370"/>
                  </a:cubicBezTo>
                  <a:lnTo>
                    <a:pt x="0" y="39985"/>
                  </a:lnTo>
                  <a:cubicBezTo>
                    <a:pt x="0" y="17902"/>
                    <a:pt x="17902" y="0"/>
                    <a:pt x="39985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1274880" cy="315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spc="212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2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739562" y="1766503"/>
            <a:ext cx="4148263" cy="942972"/>
            <a:chOff x="0" y="0"/>
            <a:chExt cx="1092547" cy="24835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92547" cy="248355"/>
            </a:xfrm>
            <a:custGeom>
              <a:avLst/>
              <a:gdLst/>
              <a:ahLst/>
              <a:cxnLst/>
              <a:rect l="l" t="t" r="r" b="b"/>
              <a:pathLst>
                <a:path w="1092547" h="248355">
                  <a:moveTo>
                    <a:pt x="46658" y="0"/>
                  </a:moveTo>
                  <a:lnTo>
                    <a:pt x="1045889" y="0"/>
                  </a:lnTo>
                  <a:cubicBezTo>
                    <a:pt x="1071657" y="0"/>
                    <a:pt x="1092547" y="20889"/>
                    <a:pt x="1092547" y="46658"/>
                  </a:cubicBezTo>
                  <a:lnTo>
                    <a:pt x="1092547" y="201697"/>
                  </a:lnTo>
                  <a:cubicBezTo>
                    <a:pt x="1092547" y="214072"/>
                    <a:pt x="1087631" y="225939"/>
                    <a:pt x="1078881" y="234689"/>
                  </a:cubicBezTo>
                  <a:cubicBezTo>
                    <a:pt x="1070131" y="243439"/>
                    <a:pt x="1058263" y="248355"/>
                    <a:pt x="1045889" y="248355"/>
                  </a:cubicBezTo>
                  <a:lnTo>
                    <a:pt x="46658" y="248355"/>
                  </a:lnTo>
                  <a:cubicBezTo>
                    <a:pt x="20889" y="248355"/>
                    <a:pt x="0" y="227465"/>
                    <a:pt x="0" y="201697"/>
                  </a:cubicBezTo>
                  <a:lnTo>
                    <a:pt x="0" y="46658"/>
                  </a:lnTo>
                  <a:cubicBezTo>
                    <a:pt x="0" y="20889"/>
                    <a:pt x="20889" y="0"/>
                    <a:pt x="46658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1092547" cy="315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spc="212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106634" y="-180877"/>
            <a:ext cx="12074733" cy="21466192"/>
          </a:xfrm>
          <a:custGeom>
            <a:avLst/>
            <a:gdLst/>
            <a:ahLst/>
            <a:cxnLst/>
            <a:rect l="l" t="t" r="r" b="b"/>
            <a:pathLst>
              <a:path w="12074733" h="21466192">
                <a:moveTo>
                  <a:pt x="0" y="0"/>
                </a:moveTo>
                <a:lnTo>
                  <a:pt x="12074732" y="0"/>
                </a:lnTo>
                <a:lnTo>
                  <a:pt x="12074732" y="21466192"/>
                </a:lnTo>
                <a:lnTo>
                  <a:pt x="0" y="21466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2646321"/>
            <a:ext cx="4893210" cy="7136462"/>
            <a:chOff x="0" y="0"/>
            <a:chExt cx="946093" cy="13798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6093" cy="1379822"/>
            </a:xfrm>
            <a:custGeom>
              <a:avLst/>
              <a:gdLst/>
              <a:ahLst/>
              <a:cxnLst/>
              <a:rect l="l" t="t" r="r" b="b"/>
              <a:pathLst>
                <a:path w="946093" h="1379822">
                  <a:moveTo>
                    <a:pt x="77527" y="0"/>
                  </a:moveTo>
                  <a:lnTo>
                    <a:pt x="868566" y="0"/>
                  </a:lnTo>
                  <a:cubicBezTo>
                    <a:pt x="889128" y="0"/>
                    <a:pt x="908847" y="8168"/>
                    <a:pt x="923386" y="22707"/>
                  </a:cubicBezTo>
                  <a:cubicBezTo>
                    <a:pt x="937925" y="37246"/>
                    <a:pt x="946093" y="56965"/>
                    <a:pt x="946093" y="77527"/>
                  </a:cubicBezTo>
                  <a:lnTo>
                    <a:pt x="946093" y="1302295"/>
                  </a:lnTo>
                  <a:cubicBezTo>
                    <a:pt x="946093" y="1345112"/>
                    <a:pt x="911383" y="1379822"/>
                    <a:pt x="868566" y="1379822"/>
                  </a:cubicBezTo>
                  <a:lnTo>
                    <a:pt x="77527" y="1379822"/>
                  </a:lnTo>
                  <a:cubicBezTo>
                    <a:pt x="56965" y="1379822"/>
                    <a:pt x="37246" y="1371654"/>
                    <a:pt x="22707" y="1357115"/>
                  </a:cubicBezTo>
                  <a:cubicBezTo>
                    <a:pt x="8168" y="1342576"/>
                    <a:pt x="0" y="1322856"/>
                    <a:pt x="0" y="1302295"/>
                  </a:cubicBezTo>
                  <a:lnTo>
                    <a:pt x="0" y="77527"/>
                  </a:lnTo>
                  <a:cubicBezTo>
                    <a:pt x="0" y="56965"/>
                    <a:pt x="8168" y="37246"/>
                    <a:pt x="22707" y="22707"/>
                  </a:cubicBezTo>
                  <a:cubicBezTo>
                    <a:pt x="37246" y="8168"/>
                    <a:pt x="56965" y="0"/>
                    <a:pt x="77527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946093" cy="1456022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2544" y="914400"/>
            <a:ext cx="14564097" cy="94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spc="219" dirty="0">
                <a:solidFill>
                  <a:srgbClr val="FAB30C"/>
                </a:solidFill>
                <a:latin typeface="Alice"/>
                <a:ea typeface="Alice"/>
                <a:cs typeface="Alice"/>
                <a:sym typeface="Alice"/>
              </a:rPr>
              <a:t>Some Key Strategies of Active Reading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0697" y="4236528"/>
            <a:ext cx="4893210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-127" dirty="0">
                <a:solidFill>
                  <a:srgbClr val="FAB30C"/>
                </a:solidFill>
                <a:latin typeface="Alice Bold"/>
                <a:ea typeface="Alice Bold"/>
                <a:cs typeface="Alice Bold"/>
                <a:sym typeface="Alice Bold"/>
              </a:rPr>
              <a:t>Do a preview:</a:t>
            </a:r>
          </a:p>
          <a:p>
            <a:pPr algn="ctr">
              <a:lnSpc>
                <a:spcPts val="5599"/>
              </a:lnSpc>
            </a:pPr>
            <a:r>
              <a:rPr lang="en-US" sz="3999" spc="-127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Skim and scan through the text to form a framework in your memory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398956" y="2430529"/>
            <a:ext cx="10860344" cy="3228852"/>
            <a:chOff x="0" y="0"/>
            <a:chExt cx="2099827" cy="6242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9827" cy="624293"/>
            </a:xfrm>
            <a:custGeom>
              <a:avLst/>
              <a:gdLst/>
              <a:ahLst/>
              <a:cxnLst/>
              <a:rect l="l" t="t" r="r" b="b"/>
              <a:pathLst>
                <a:path w="2099827" h="624293">
                  <a:moveTo>
                    <a:pt x="34930" y="0"/>
                  </a:moveTo>
                  <a:lnTo>
                    <a:pt x="2064897" y="0"/>
                  </a:lnTo>
                  <a:cubicBezTo>
                    <a:pt x="2074161" y="0"/>
                    <a:pt x="2083046" y="3680"/>
                    <a:pt x="2089596" y="10231"/>
                  </a:cubicBezTo>
                  <a:cubicBezTo>
                    <a:pt x="2096147" y="16782"/>
                    <a:pt x="2099827" y="25666"/>
                    <a:pt x="2099827" y="34930"/>
                  </a:cubicBezTo>
                  <a:lnTo>
                    <a:pt x="2099827" y="589362"/>
                  </a:lnTo>
                  <a:cubicBezTo>
                    <a:pt x="2099827" y="598626"/>
                    <a:pt x="2096147" y="607511"/>
                    <a:pt x="2089596" y="614062"/>
                  </a:cubicBezTo>
                  <a:cubicBezTo>
                    <a:pt x="2083046" y="620612"/>
                    <a:pt x="2074161" y="624293"/>
                    <a:pt x="2064897" y="624293"/>
                  </a:cubicBezTo>
                  <a:lnTo>
                    <a:pt x="34930" y="624293"/>
                  </a:lnTo>
                  <a:cubicBezTo>
                    <a:pt x="25666" y="624293"/>
                    <a:pt x="16782" y="620612"/>
                    <a:pt x="10231" y="614062"/>
                  </a:cubicBezTo>
                  <a:cubicBezTo>
                    <a:pt x="3680" y="607511"/>
                    <a:pt x="0" y="598626"/>
                    <a:pt x="0" y="589362"/>
                  </a:cubicBezTo>
                  <a:lnTo>
                    <a:pt x="0" y="34930"/>
                  </a:lnTo>
                  <a:cubicBezTo>
                    <a:pt x="0" y="25666"/>
                    <a:pt x="3680" y="16782"/>
                    <a:pt x="10231" y="10231"/>
                  </a:cubicBezTo>
                  <a:cubicBezTo>
                    <a:pt x="16782" y="3680"/>
                    <a:pt x="25666" y="0"/>
                    <a:pt x="34930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2099827" cy="700493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47076" y="3824232"/>
            <a:ext cx="10164105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3999" spc="-127" dirty="0">
                <a:solidFill>
                  <a:srgbClr val="FAB30C"/>
                </a:solidFill>
                <a:latin typeface="Alice Bold"/>
                <a:ea typeface="Alice Bold"/>
                <a:cs typeface="Alice Bold"/>
                <a:sym typeface="Alice Bold"/>
              </a:rPr>
              <a:t>Break up text:</a:t>
            </a:r>
          </a:p>
          <a:p>
            <a:pPr algn="ctr">
              <a:lnSpc>
                <a:spcPts val="4599"/>
              </a:lnSpc>
            </a:pPr>
            <a:r>
              <a:rPr lang="en-US" sz="3999" spc="-127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Try to read your text in sections.  Don’t try to read the whole text at once.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04169" y="2770132"/>
            <a:ext cx="4146266" cy="1035050"/>
            <a:chOff x="0" y="0"/>
            <a:chExt cx="1092021" cy="2726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2021" cy="272606"/>
            </a:xfrm>
            <a:custGeom>
              <a:avLst/>
              <a:gdLst/>
              <a:ahLst/>
              <a:cxnLst/>
              <a:rect l="l" t="t" r="r" b="b"/>
              <a:pathLst>
                <a:path w="1092021" h="272606">
                  <a:moveTo>
                    <a:pt x="46680" y="0"/>
                  </a:moveTo>
                  <a:lnTo>
                    <a:pt x="1045341" y="0"/>
                  </a:lnTo>
                  <a:cubicBezTo>
                    <a:pt x="1057721" y="0"/>
                    <a:pt x="1069594" y="4918"/>
                    <a:pt x="1078348" y="13672"/>
                  </a:cubicBezTo>
                  <a:cubicBezTo>
                    <a:pt x="1087103" y="22426"/>
                    <a:pt x="1092021" y="34300"/>
                    <a:pt x="1092021" y="46680"/>
                  </a:cubicBezTo>
                  <a:lnTo>
                    <a:pt x="1092021" y="225926"/>
                  </a:lnTo>
                  <a:cubicBezTo>
                    <a:pt x="1092021" y="238306"/>
                    <a:pt x="1087103" y="250179"/>
                    <a:pt x="1078348" y="258933"/>
                  </a:cubicBezTo>
                  <a:cubicBezTo>
                    <a:pt x="1069594" y="267688"/>
                    <a:pt x="1057721" y="272606"/>
                    <a:pt x="1045341" y="272606"/>
                  </a:cubicBezTo>
                  <a:lnTo>
                    <a:pt x="46680" y="272606"/>
                  </a:lnTo>
                  <a:cubicBezTo>
                    <a:pt x="34300" y="272606"/>
                    <a:pt x="22426" y="267688"/>
                    <a:pt x="13672" y="258933"/>
                  </a:cubicBezTo>
                  <a:cubicBezTo>
                    <a:pt x="4918" y="250179"/>
                    <a:pt x="0" y="238306"/>
                    <a:pt x="0" y="225926"/>
                  </a:cubicBezTo>
                  <a:lnTo>
                    <a:pt x="0" y="46680"/>
                  </a:lnTo>
                  <a:cubicBezTo>
                    <a:pt x="0" y="34300"/>
                    <a:pt x="4918" y="22426"/>
                    <a:pt x="13672" y="13672"/>
                  </a:cubicBezTo>
                  <a:cubicBezTo>
                    <a:pt x="22426" y="4918"/>
                    <a:pt x="34300" y="0"/>
                    <a:pt x="46680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092021" cy="348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235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29267" y="2712528"/>
            <a:ext cx="10158558" cy="1035050"/>
            <a:chOff x="0" y="0"/>
            <a:chExt cx="2675505" cy="2726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75505" cy="272606"/>
            </a:xfrm>
            <a:custGeom>
              <a:avLst/>
              <a:gdLst/>
              <a:ahLst/>
              <a:cxnLst/>
              <a:rect l="l" t="t" r="r" b="b"/>
              <a:pathLst>
                <a:path w="2675505" h="272606">
                  <a:moveTo>
                    <a:pt x="19053" y="0"/>
                  </a:moveTo>
                  <a:lnTo>
                    <a:pt x="2656452" y="0"/>
                  </a:lnTo>
                  <a:cubicBezTo>
                    <a:pt x="2661506" y="0"/>
                    <a:pt x="2666352" y="2007"/>
                    <a:pt x="2669925" y="5580"/>
                  </a:cubicBezTo>
                  <a:cubicBezTo>
                    <a:pt x="2673498" y="9153"/>
                    <a:pt x="2675505" y="14000"/>
                    <a:pt x="2675505" y="19053"/>
                  </a:cubicBezTo>
                  <a:lnTo>
                    <a:pt x="2675505" y="253553"/>
                  </a:lnTo>
                  <a:cubicBezTo>
                    <a:pt x="2675505" y="258606"/>
                    <a:pt x="2673498" y="263452"/>
                    <a:pt x="2669925" y="267025"/>
                  </a:cubicBezTo>
                  <a:cubicBezTo>
                    <a:pt x="2666352" y="270598"/>
                    <a:pt x="2661506" y="272606"/>
                    <a:pt x="2656452" y="272606"/>
                  </a:cubicBezTo>
                  <a:lnTo>
                    <a:pt x="19053" y="272606"/>
                  </a:lnTo>
                  <a:cubicBezTo>
                    <a:pt x="14000" y="272606"/>
                    <a:pt x="9153" y="270598"/>
                    <a:pt x="5580" y="267025"/>
                  </a:cubicBezTo>
                  <a:cubicBezTo>
                    <a:pt x="2007" y="263452"/>
                    <a:pt x="0" y="258606"/>
                    <a:pt x="0" y="253553"/>
                  </a:cubicBezTo>
                  <a:lnTo>
                    <a:pt x="0" y="19053"/>
                  </a:lnTo>
                  <a:cubicBezTo>
                    <a:pt x="0" y="14000"/>
                    <a:pt x="2007" y="9153"/>
                    <a:pt x="5580" y="5580"/>
                  </a:cubicBezTo>
                  <a:cubicBezTo>
                    <a:pt x="9153" y="2007"/>
                    <a:pt x="14000" y="0"/>
                    <a:pt x="19053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2675505" cy="348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235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 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398956" y="6014528"/>
            <a:ext cx="10860344" cy="3858744"/>
            <a:chOff x="0" y="0"/>
            <a:chExt cx="2099827" cy="7460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99827" cy="746081"/>
            </a:xfrm>
            <a:custGeom>
              <a:avLst/>
              <a:gdLst/>
              <a:ahLst/>
              <a:cxnLst/>
              <a:rect l="l" t="t" r="r" b="b"/>
              <a:pathLst>
                <a:path w="2099827" h="746081">
                  <a:moveTo>
                    <a:pt x="34930" y="0"/>
                  </a:moveTo>
                  <a:lnTo>
                    <a:pt x="2064897" y="0"/>
                  </a:lnTo>
                  <a:cubicBezTo>
                    <a:pt x="2074161" y="0"/>
                    <a:pt x="2083046" y="3680"/>
                    <a:pt x="2089596" y="10231"/>
                  </a:cubicBezTo>
                  <a:cubicBezTo>
                    <a:pt x="2096147" y="16782"/>
                    <a:pt x="2099827" y="25666"/>
                    <a:pt x="2099827" y="34930"/>
                  </a:cubicBezTo>
                  <a:lnTo>
                    <a:pt x="2099827" y="711151"/>
                  </a:lnTo>
                  <a:cubicBezTo>
                    <a:pt x="2099827" y="720415"/>
                    <a:pt x="2096147" y="729299"/>
                    <a:pt x="2089596" y="735850"/>
                  </a:cubicBezTo>
                  <a:cubicBezTo>
                    <a:pt x="2083046" y="742401"/>
                    <a:pt x="2074161" y="746081"/>
                    <a:pt x="2064897" y="746081"/>
                  </a:cubicBezTo>
                  <a:lnTo>
                    <a:pt x="34930" y="746081"/>
                  </a:lnTo>
                  <a:cubicBezTo>
                    <a:pt x="25666" y="746081"/>
                    <a:pt x="16782" y="742401"/>
                    <a:pt x="10231" y="735850"/>
                  </a:cubicBezTo>
                  <a:cubicBezTo>
                    <a:pt x="3680" y="729299"/>
                    <a:pt x="0" y="720415"/>
                    <a:pt x="0" y="711151"/>
                  </a:cubicBezTo>
                  <a:lnTo>
                    <a:pt x="0" y="34930"/>
                  </a:lnTo>
                  <a:cubicBezTo>
                    <a:pt x="0" y="25666"/>
                    <a:pt x="3680" y="16782"/>
                    <a:pt x="10231" y="10231"/>
                  </a:cubicBezTo>
                  <a:cubicBezTo>
                    <a:pt x="16782" y="3680"/>
                    <a:pt x="25666" y="0"/>
                    <a:pt x="34930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2099827" cy="822281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398956" y="7495197"/>
            <a:ext cx="11099046" cy="233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3999" spc="-127">
                <a:solidFill>
                  <a:srgbClr val="FAB30C"/>
                </a:solidFill>
                <a:latin typeface="Alice Bold"/>
                <a:ea typeface="Alice Bold"/>
                <a:cs typeface="Alice Bold"/>
                <a:sym typeface="Alice Bold"/>
              </a:rPr>
              <a:t>Remember to annotate:</a:t>
            </a:r>
          </a:p>
          <a:p>
            <a:pPr algn="ctr">
              <a:lnSpc>
                <a:spcPts val="4599"/>
              </a:lnSpc>
            </a:pPr>
            <a:r>
              <a:rPr lang="en-US" sz="3999" spc="-127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Highlight key points and mark important sections. Write comments, questions or summaries in the margins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752623" y="6288032"/>
            <a:ext cx="10158558" cy="1035050"/>
            <a:chOff x="0" y="0"/>
            <a:chExt cx="2675505" cy="27260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75505" cy="272606"/>
            </a:xfrm>
            <a:custGeom>
              <a:avLst/>
              <a:gdLst/>
              <a:ahLst/>
              <a:cxnLst/>
              <a:rect l="l" t="t" r="r" b="b"/>
              <a:pathLst>
                <a:path w="2675505" h="272606">
                  <a:moveTo>
                    <a:pt x="19053" y="0"/>
                  </a:moveTo>
                  <a:lnTo>
                    <a:pt x="2656452" y="0"/>
                  </a:lnTo>
                  <a:cubicBezTo>
                    <a:pt x="2661506" y="0"/>
                    <a:pt x="2666352" y="2007"/>
                    <a:pt x="2669925" y="5580"/>
                  </a:cubicBezTo>
                  <a:cubicBezTo>
                    <a:pt x="2673498" y="9153"/>
                    <a:pt x="2675505" y="14000"/>
                    <a:pt x="2675505" y="19053"/>
                  </a:cubicBezTo>
                  <a:lnTo>
                    <a:pt x="2675505" y="253553"/>
                  </a:lnTo>
                  <a:cubicBezTo>
                    <a:pt x="2675505" y="258606"/>
                    <a:pt x="2673498" y="263452"/>
                    <a:pt x="2669925" y="267025"/>
                  </a:cubicBezTo>
                  <a:cubicBezTo>
                    <a:pt x="2666352" y="270598"/>
                    <a:pt x="2661506" y="272606"/>
                    <a:pt x="2656452" y="272606"/>
                  </a:cubicBezTo>
                  <a:lnTo>
                    <a:pt x="19053" y="272606"/>
                  </a:lnTo>
                  <a:cubicBezTo>
                    <a:pt x="14000" y="272606"/>
                    <a:pt x="9153" y="270598"/>
                    <a:pt x="5580" y="267025"/>
                  </a:cubicBezTo>
                  <a:cubicBezTo>
                    <a:pt x="2007" y="263452"/>
                    <a:pt x="0" y="258606"/>
                    <a:pt x="0" y="253553"/>
                  </a:cubicBezTo>
                  <a:lnTo>
                    <a:pt x="0" y="19053"/>
                  </a:lnTo>
                  <a:cubicBezTo>
                    <a:pt x="0" y="14000"/>
                    <a:pt x="2007" y="9153"/>
                    <a:pt x="5580" y="5580"/>
                  </a:cubicBezTo>
                  <a:cubicBezTo>
                    <a:pt x="9153" y="2007"/>
                    <a:pt x="14000" y="0"/>
                    <a:pt x="19053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2675505" cy="348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235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106634" y="-180877"/>
            <a:ext cx="12074733" cy="21466192"/>
          </a:xfrm>
          <a:custGeom>
            <a:avLst/>
            <a:gdLst/>
            <a:ahLst/>
            <a:cxnLst/>
            <a:rect l="l" t="t" r="r" b="b"/>
            <a:pathLst>
              <a:path w="12074733" h="21466192">
                <a:moveTo>
                  <a:pt x="0" y="0"/>
                </a:moveTo>
                <a:lnTo>
                  <a:pt x="12074732" y="0"/>
                </a:lnTo>
                <a:lnTo>
                  <a:pt x="12074732" y="21466192"/>
                </a:lnTo>
                <a:lnTo>
                  <a:pt x="0" y="21466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21696" y="1901483"/>
            <a:ext cx="5875683" cy="7959390"/>
            <a:chOff x="0" y="0"/>
            <a:chExt cx="1136052" cy="1538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6052" cy="1538933"/>
            </a:xfrm>
            <a:custGeom>
              <a:avLst/>
              <a:gdLst/>
              <a:ahLst/>
              <a:cxnLst/>
              <a:rect l="l" t="t" r="r" b="b"/>
              <a:pathLst>
                <a:path w="1136052" h="1538933">
                  <a:moveTo>
                    <a:pt x="64563" y="0"/>
                  </a:moveTo>
                  <a:lnTo>
                    <a:pt x="1071489" y="0"/>
                  </a:lnTo>
                  <a:cubicBezTo>
                    <a:pt x="1088612" y="0"/>
                    <a:pt x="1105034" y="6802"/>
                    <a:pt x="1117142" y="18910"/>
                  </a:cubicBezTo>
                  <a:cubicBezTo>
                    <a:pt x="1129250" y="31018"/>
                    <a:pt x="1136052" y="47440"/>
                    <a:pt x="1136052" y="64563"/>
                  </a:cubicBezTo>
                  <a:lnTo>
                    <a:pt x="1136052" y="1474370"/>
                  </a:lnTo>
                  <a:cubicBezTo>
                    <a:pt x="1136052" y="1491493"/>
                    <a:pt x="1129250" y="1507915"/>
                    <a:pt x="1117142" y="1520023"/>
                  </a:cubicBezTo>
                  <a:cubicBezTo>
                    <a:pt x="1105034" y="1532131"/>
                    <a:pt x="1088612" y="1538933"/>
                    <a:pt x="1071489" y="1538933"/>
                  </a:cubicBezTo>
                  <a:lnTo>
                    <a:pt x="64563" y="1538933"/>
                  </a:lnTo>
                  <a:cubicBezTo>
                    <a:pt x="47440" y="1538933"/>
                    <a:pt x="31018" y="1532131"/>
                    <a:pt x="18910" y="1520023"/>
                  </a:cubicBezTo>
                  <a:cubicBezTo>
                    <a:pt x="6802" y="1507915"/>
                    <a:pt x="0" y="1491493"/>
                    <a:pt x="0" y="1474370"/>
                  </a:cubicBezTo>
                  <a:lnTo>
                    <a:pt x="0" y="64563"/>
                  </a:lnTo>
                  <a:cubicBezTo>
                    <a:pt x="0" y="47440"/>
                    <a:pt x="6802" y="31018"/>
                    <a:pt x="18910" y="18910"/>
                  </a:cubicBezTo>
                  <a:cubicBezTo>
                    <a:pt x="31018" y="6802"/>
                    <a:pt x="47440" y="0"/>
                    <a:pt x="64563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136052" cy="1567508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153283" y="517525"/>
            <a:ext cx="11337390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spc="219" dirty="0">
                <a:solidFill>
                  <a:srgbClr val="FAB30C"/>
                </a:solidFill>
                <a:latin typeface="Alice"/>
                <a:ea typeface="Alice"/>
                <a:cs typeface="Alice"/>
                <a:sym typeface="Alice"/>
              </a:rPr>
              <a:t>Key Strategies Cont’d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3381" y="2943231"/>
            <a:ext cx="5683997" cy="561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-127">
                <a:solidFill>
                  <a:srgbClr val="FAB30C"/>
                </a:solidFill>
                <a:latin typeface="Alice Bold"/>
                <a:ea typeface="Alice Bold"/>
                <a:cs typeface="Alice Bold"/>
                <a:sym typeface="Alice Bold"/>
              </a:rPr>
              <a:t>Question the text:</a:t>
            </a:r>
            <a:r>
              <a:rPr lang="en-US" sz="3999" spc="-127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 Ask yourself critical questions before, during, and after reading. </a:t>
            </a:r>
          </a:p>
          <a:p>
            <a:pPr algn="ctr">
              <a:lnSpc>
                <a:spcPts val="5599"/>
              </a:lnSpc>
            </a:pPr>
            <a:r>
              <a:rPr lang="en-US" sz="3999" spc="-127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Example: Who wrote it, when, why, and how does this relate to what I already know?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66497" y="2221032"/>
            <a:ext cx="11435400" cy="3631571"/>
            <a:chOff x="0" y="0"/>
            <a:chExt cx="2211013" cy="7021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1013" cy="702157"/>
            </a:xfrm>
            <a:custGeom>
              <a:avLst/>
              <a:gdLst/>
              <a:ahLst/>
              <a:cxnLst/>
              <a:rect l="l" t="t" r="r" b="b"/>
              <a:pathLst>
                <a:path w="2211013" h="702157">
                  <a:moveTo>
                    <a:pt x="33174" y="0"/>
                  </a:moveTo>
                  <a:lnTo>
                    <a:pt x="2177839" y="0"/>
                  </a:lnTo>
                  <a:cubicBezTo>
                    <a:pt x="2186638" y="0"/>
                    <a:pt x="2195076" y="3495"/>
                    <a:pt x="2201297" y="9716"/>
                  </a:cubicBezTo>
                  <a:cubicBezTo>
                    <a:pt x="2207518" y="15938"/>
                    <a:pt x="2211013" y="24375"/>
                    <a:pt x="2211013" y="33174"/>
                  </a:cubicBezTo>
                  <a:lnTo>
                    <a:pt x="2211013" y="668984"/>
                  </a:lnTo>
                  <a:cubicBezTo>
                    <a:pt x="2211013" y="687305"/>
                    <a:pt x="2196161" y="702157"/>
                    <a:pt x="2177839" y="702157"/>
                  </a:cubicBezTo>
                  <a:lnTo>
                    <a:pt x="33174" y="702157"/>
                  </a:lnTo>
                  <a:cubicBezTo>
                    <a:pt x="24375" y="702157"/>
                    <a:pt x="15938" y="698662"/>
                    <a:pt x="9716" y="692441"/>
                  </a:cubicBezTo>
                  <a:cubicBezTo>
                    <a:pt x="3495" y="686220"/>
                    <a:pt x="0" y="677782"/>
                    <a:pt x="0" y="668984"/>
                  </a:cubicBezTo>
                  <a:lnTo>
                    <a:pt x="0" y="33174"/>
                  </a:lnTo>
                  <a:cubicBezTo>
                    <a:pt x="0" y="24375"/>
                    <a:pt x="3495" y="15938"/>
                    <a:pt x="9716" y="9716"/>
                  </a:cubicBezTo>
                  <a:cubicBezTo>
                    <a:pt x="15938" y="3495"/>
                    <a:pt x="24375" y="0"/>
                    <a:pt x="3317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211013" cy="730732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11429" y="3556000"/>
            <a:ext cx="10962795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3999" spc="-127">
                <a:solidFill>
                  <a:srgbClr val="FAB30C"/>
                </a:solidFill>
                <a:latin typeface="Alice Bold"/>
                <a:ea typeface="Alice Bold"/>
                <a:cs typeface="Alice Bold"/>
                <a:sym typeface="Alice Bold"/>
              </a:rPr>
              <a:t>Summarize:</a:t>
            </a:r>
            <a:r>
              <a:rPr lang="en-US" sz="3999" spc="-127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 Always endeavor to summarize texts in your own words in the margins. This could be done in sections or chapters.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04169" y="2010231"/>
            <a:ext cx="4146266" cy="942972"/>
            <a:chOff x="0" y="0"/>
            <a:chExt cx="1092021" cy="2483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2021" cy="248355"/>
            </a:xfrm>
            <a:custGeom>
              <a:avLst/>
              <a:gdLst/>
              <a:ahLst/>
              <a:cxnLst/>
              <a:rect l="l" t="t" r="r" b="b"/>
              <a:pathLst>
                <a:path w="1092021" h="248355">
                  <a:moveTo>
                    <a:pt x="46680" y="0"/>
                  </a:moveTo>
                  <a:lnTo>
                    <a:pt x="1045341" y="0"/>
                  </a:lnTo>
                  <a:cubicBezTo>
                    <a:pt x="1057721" y="0"/>
                    <a:pt x="1069594" y="4918"/>
                    <a:pt x="1078348" y="13672"/>
                  </a:cubicBezTo>
                  <a:cubicBezTo>
                    <a:pt x="1087103" y="22426"/>
                    <a:pt x="1092021" y="34300"/>
                    <a:pt x="1092021" y="46680"/>
                  </a:cubicBezTo>
                  <a:lnTo>
                    <a:pt x="1092021" y="201675"/>
                  </a:lnTo>
                  <a:cubicBezTo>
                    <a:pt x="1092021" y="214055"/>
                    <a:pt x="1087103" y="225928"/>
                    <a:pt x="1078348" y="234683"/>
                  </a:cubicBezTo>
                  <a:cubicBezTo>
                    <a:pt x="1069594" y="243437"/>
                    <a:pt x="1057721" y="248355"/>
                    <a:pt x="1045341" y="248355"/>
                  </a:cubicBezTo>
                  <a:lnTo>
                    <a:pt x="46680" y="248355"/>
                  </a:lnTo>
                  <a:cubicBezTo>
                    <a:pt x="34300" y="248355"/>
                    <a:pt x="22426" y="243437"/>
                    <a:pt x="13672" y="234683"/>
                  </a:cubicBezTo>
                  <a:cubicBezTo>
                    <a:pt x="4918" y="225928"/>
                    <a:pt x="0" y="214055"/>
                    <a:pt x="0" y="201675"/>
                  </a:cubicBezTo>
                  <a:lnTo>
                    <a:pt x="0" y="46680"/>
                  </a:lnTo>
                  <a:cubicBezTo>
                    <a:pt x="0" y="34300"/>
                    <a:pt x="4918" y="22426"/>
                    <a:pt x="13672" y="13672"/>
                  </a:cubicBezTo>
                  <a:cubicBezTo>
                    <a:pt x="22426" y="4918"/>
                    <a:pt x="34300" y="0"/>
                    <a:pt x="46680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092021" cy="315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spc="212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4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36865" y="2403478"/>
            <a:ext cx="10158558" cy="942972"/>
            <a:chOff x="0" y="0"/>
            <a:chExt cx="2675505" cy="2483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75505" cy="248355"/>
            </a:xfrm>
            <a:custGeom>
              <a:avLst/>
              <a:gdLst/>
              <a:ahLst/>
              <a:cxnLst/>
              <a:rect l="l" t="t" r="r" b="b"/>
              <a:pathLst>
                <a:path w="2675505" h="248355">
                  <a:moveTo>
                    <a:pt x="19053" y="0"/>
                  </a:moveTo>
                  <a:lnTo>
                    <a:pt x="2656452" y="0"/>
                  </a:lnTo>
                  <a:cubicBezTo>
                    <a:pt x="2661506" y="0"/>
                    <a:pt x="2666352" y="2007"/>
                    <a:pt x="2669925" y="5580"/>
                  </a:cubicBezTo>
                  <a:cubicBezTo>
                    <a:pt x="2673498" y="9153"/>
                    <a:pt x="2675505" y="14000"/>
                    <a:pt x="2675505" y="19053"/>
                  </a:cubicBezTo>
                  <a:lnTo>
                    <a:pt x="2675505" y="229302"/>
                  </a:lnTo>
                  <a:cubicBezTo>
                    <a:pt x="2675505" y="234355"/>
                    <a:pt x="2673498" y="239201"/>
                    <a:pt x="2669925" y="242774"/>
                  </a:cubicBezTo>
                  <a:cubicBezTo>
                    <a:pt x="2666352" y="246347"/>
                    <a:pt x="2661506" y="248355"/>
                    <a:pt x="2656452" y="248355"/>
                  </a:cubicBezTo>
                  <a:lnTo>
                    <a:pt x="19053" y="248355"/>
                  </a:lnTo>
                  <a:cubicBezTo>
                    <a:pt x="14000" y="248355"/>
                    <a:pt x="9153" y="246347"/>
                    <a:pt x="5580" y="242774"/>
                  </a:cubicBezTo>
                  <a:cubicBezTo>
                    <a:pt x="2007" y="239201"/>
                    <a:pt x="0" y="234355"/>
                    <a:pt x="0" y="229302"/>
                  </a:cubicBezTo>
                  <a:lnTo>
                    <a:pt x="0" y="19053"/>
                  </a:lnTo>
                  <a:cubicBezTo>
                    <a:pt x="0" y="14000"/>
                    <a:pt x="2007" y="9153"/>
                    <a:pt x="5580" y="5580"/>
                  </a:cubicBezTo>
                  <a:cubicBezTo>
                    <a:pt x="9153" y="2007"/>
                    <a:pt x="14000" y="0"/>
                    <a:pt x="19053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2675505" cy="315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spc="212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5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566497" y="6090728"/>
            <a:ext cx="11435400" cy="3710681"/>
            <a:chOff x="0" y="0"/>
            <a:chExt cx="2211013" cy="7174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11013" cy="717453"/>
            </a:xfrm>
            <a:custGeom>
              <a:avLst/>
              <a:gdLst/>
              <a:ahLst/>
              <a:cxnLst/>
              <a:rect l="l" t="t" r="r" b="b"/>
              <a:pathLst>
                <a:path w="2211013" h="717453">
                  <a:moveTo>
                    <a:pt x="33174" y="0"/>
                  </a:moveTo>
                  <a:lnTo>
                    <a:pt x="2177839" y="0"/>
                  </a:lnTo>
                  <a:cubicBezTo>
                    <a:pt x="2186638" y="0"/>
                    <a:pt x="2195076" y="3495"/>
                    <a:pt x="2201297" y="9716"/>
                  </a:cubicBezTo>
                  <a:cubicBezTo>
                    <a:pt x="2207518" y="15938"/>
                    <a:pt x="2211013" y="24375"/>
                    <a:pt x="2211013" y="33174"/>
                  </a:cubicBezTo>
                  <a:lnTo>
                    <a:pt x="2211013" y="684280"/>
                  </a:lnTo>
                  <a:cubicBezTo>
                    <a:pt x="2211013" y="693078"/>
                    <a:pt x="2207518" y="701516"/>
                    <a:pt x="2201297" y="707737"/>
                  </a:cubicBezTo>
                  <a:cubicBezTo>
                    <a:pt x="2195076" y="713958"/>
                    <a:pt x="2186638" y="717453"/>
                    <a:pt x="2177839" y="717453"/>
                  </a:cubicBezTo>
                  <a:lnTo>
                    <a:pt x="33174" y="717453"/>
                  </a:lnTo>
                  <a:cubicBezTo>
                    <a:pt x="14852" y="717453"/>
                    <a:pt x="0" y="702601"/>
                    <a:pt x="0" y="684280"/>
                  </a:cubicBezTo>
                  <a:lnTo>
                    <a:pt x="0" y="33174"/>
                  </a:lnTo>
                  <a:cubicBezTo>
                    <a:pt x="0" y="24375"/>
                    <a:pt x="3495" y="15938"/>
                    <a:pt x="9716" y="9716"/>
                  </a:cubicBezTo>
                  <a:cubicBezTo>
                    <a:pt x="15938" y="3495"/>
                    <a:pt x="24375" y="0"/>
                    <a:pt x="3317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2211013" cy="746028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252813" y="7447572"/>
            <a:ext cx="10303660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-127">
                <a:solidFill>
                  <a:srgbClr val="FAB30C"/>
                </a:solidFill>
                <a:latin typeface="Alice Bold"/>
                <a:ea typeface="Alice Bold"/>
                <a:cs typeface="Alice Bold"/>
                <a:sym typeface="Alice Bold"/>
              </a:rPr>
              <a:t>Highlight Selectively:</a:t>
            </a:r>
            <a:r>
              <a:rPr lang="en-US" sz="3999" spc="-127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 Highlight important phrases and keywords. Only highlight no more than 20% of the text.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274965" y="6342675"/>
            <a:ext cx="10158558" cy="942972"/>
            <a:chOff x="0" y="0"/>
            <a:chExt cx="2675505" cy="24835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75505" cy="248355"/>
            </a:xfrm>
            <a:custGeom>
              <a:avLst/>
              <a:gdLst/>
              <a:ahLst/>
              <a:cxnLst/>
              <a:rect l="l" t="t" r="r" b="b"/>
              <a:pathLst>
                <a:path w="2675505" h="248355">
                  <a:moveTo>
                    <a:pt x="19053" y="0"/>
                  </a:moveTo>
                  <a:lnTo>
                    <a:pt x="2656452" y="0"/>
                  </a:lnTo>
                  <a:cubicBezTo>
                    <a:pt x="2661506" y="0"/>
                    <a:pt x="2666352" y="2007"/>
                    <a:pt x="2669925" y="5580"/>
                  </a:cubicBezTo>
                  <a:cubicBezTo>
                    <a:pt x="2673498" y="9153"/>
                    <a:pt x="2675505" y="14000"/>
                    <a:pt x="2675505" y="19053"/>
                  </a:cubicBezTo>
                  <a:lnTo>
                    <a:pt x="2675505" y="229302"/>
                  </a:lnTo>
                  <a:cubicBezTo>
                    <a:pt x="2675505" y="234355"/>
                    <a:pt x="2673498" y="239201"/>
                    <a:pt x="2669925" y="242774"/>
                  </a:cubicBezTo>
                  <a:cubicBezTo>
                    <a:pt x="2666352" y="246347"/>
                    <a:pt x="2661506" y="248355"/>
                    <a:pt x="2656452" y="248355"/>
                  </a:cubicBezTo>
                  <a:lnTo>
                    <a:pt x="19053" y="248355"/>
                  </a:lnTo>
                  <a:cubicBezTo>
                    <a:pt x="14000" y="248355"/>
                    <a:pt x="9153" y="246347"/>
                    <a:pt x="5580" y="242774"/>
                  </a:cubicBezTo>
                  <a:cubicBezTo>
                    <a:pt x="2007" y="239201"/>
                    <a:pt x="0" y="234355"/>
                    <a:pt x="0" y="229302"/>
                  </a:cubicBezTo>
                  <a:lnTo>
                    <a:pt x="0" y="19053"/>
                  </a:lnTo>
                  <a:cubicBezTo>
                    <a:pt x="0" y="14000"/>
                    <a:pt x="2007" y="9153"/>
                    <a:pt x="5580" y="5580"/>
                  </a:cubicBezTo>
                  <a:cubicBezTo>
                    <a:pt x="9153" y="2007"/>
                    <a:pt x="14000" y="0"/>
                    <a:pt x="19053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2675505" cy="315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spc="212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106634" y="-180877"/>
            <a:ext cx="12074733" cy="21466192"/>
          </a:xfrm>
          <a:custGeom>
            <a:avLst/>
            <a:gdLst/>
            <a:ahLst/>
            <a:cxnLst/>
            <a:rect l="l" t="t" r="r" b="b"/>
            <a:pathLst>
              <a:path w="12074733" h="21466192">
                <a:moveTo>
                  <a:pt x="0" y="0"/>
                </a:moveTo>
                <a:lnTo>
                  <a:pt x="12074732" y="0"/>
                </a:lnTo>
                <a:lnTo>
                  <a:pt x="12074732" y="21466192"/>
                </a:lnTo>
                <a:lnTo>
                  <a:pt x="0" y="21466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298910"/>
            <a:ext cx="4893210" cy="7959390"/>
            <a:chOff x="0" y="0"/>
            <a:chExt cx="946093" cy="1538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6093" cy="1538933"/>
            </a:xfrm>
            <a:custGeom>
              <a:avLst/>
              <a:gdLst/>
              <a:ahLst/>
              <a:cxnLst/>
              <a:rect l="l" t="t" r="r" b="b"/>
              <a:pathLst>
                <a:path w="946093" h="1538933">
                  <a:moveTo>
                    <a:pt x="77527" y="0"/>
                  </a:moveTo>
                  <a:lnTo>
                    <a:pt x="868566" y="0"/>
                  </a:lnTo>
                  <a:cubicBezTo>
                    <a:pt x="889128" y="0"/>
                    <a:pt x="908847" y="8168"/>
                    <a:pt x="923386" y="22707"/>
                  </a:cubicBezTo>
                  <a:cubicBezTo>
                    <a:pt x="937925" y="37246"/>
                    <a:pt x="946093" y="56965"/>
                    <a:pt x="946093" y="77527"/>
                  </a:cubicBezTo>
                  <a:lnTo>
                    <a:pt x="946093" y="1461406"/>
                  </a:lnTo>
                  <a:cubicBezTo>
                    <a:pt x="946093" y="1481968"/>
                    <a:pt x="937925" y="1501687"/>
                    <a:pt x="923386" y="1516226"/>
                  </a:cubicBezTo>
                  <a:cubicBezTo>
                    <a:pt x="908847" y="1530765"/>
                    <a:pt x="889128" y="1538933"/>
                    <a:pt x="868566" y="1538933"/>
                  </a:cubicBezTo>
                  <a:lnTo>
                    <a:pt x="77527" y="1538933"/>
                  </a:lnTo>
                  <a:cubicBezTo>
                    <a:pt x="56965" y="1538933"/>
                    <a:pt x="37246" y="1530765"/>
                    <a:pt x="22707" y="1516226"/>
                  </a:cubicBezTo>
                  <a:cubicBezTo>
                    <a:pt x="8168" y="1501687"/>
                    <a:pt x="0" y="1481968"/>
                    <a:pt x="0" y="1461406"/>
                  </a:cubicBezTo>
                  <a:lnTo>
                    <a:pt x="0" y="77527"/>
                  </a:lnTo>
                  <a:cubicBezTo>
                    <a:pt x="0" y="56965"/>
                    <a:pt x="8168" y="37246"/>
                    <a:pt x="22707" y="22707"/>
                  </a:cubicBezTo>
                  <a:cubicBezTo>
                    <a:pt x="37246" y="8168"/>
                    <a:pt x="56965" y="0"/>
                    <a:pt x="77527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946093" cy="1567508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921910" y="1029900"/>
            <a:ext cx="11337390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spc="219" dirty="0">
                <a:solidFill>
                  <a:srgbClr val="FAB30C"/>
                </a:solidFill>
                <a:latin typeface="Alice"/>
                <a:ea typeface="Alice"/>
                <a:cs typeface="Alice"/>
                <a:sym typeface="Alice"/>
              </a:rPr>
              <a:t>Key Strategies Cont’d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5094" y="3241226"/>
            <a:ext cx="4641566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-127">
                <a:solidFill>
                  <a:srgbClr val="FAB30C"/>
                </a:solidFill>
                <a:latin typeface="Alice Bold"/>
                <a:ea typeface="Alice Bold"/>
                <a:cs typeface="Alice Bold"/>
                <a:sym typeface="Alice Bold"/>
              </a:rPr>
              <a:t>Connect Ideas:</a:t>
            </a:r>
            <a:r>
              <a:rPr lang="en-US" sz="3999" spc="-127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 While reading,  make connections or relationships between the text, other ideas, and other readings.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398956" y="2709475"/>
            <a:ext cx="10860344" cy="3228852"/>
            <a:chOff x="0" y="0"/>
            <a:chExt cx="2099827" cy="6242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9827" cy="624293"/>
            </a:xfrm>
            <a:custGeom>
              <a:avLst/>
              <a:gdLst/>
              <a:ahLst/>
              <a:cxnLst/>
              <a:rect l="l" t="t" r="r" b="b"/>
              <a:pathLst>
                <a:path w="2099827" h="624293">
                  <a:moveTo>
                    <a:pt x="34930" y="0"/>
                  </a:moveTo>
                  <a:lnTo>
                    <a:pt x="2064897" y="0"/>
                  </a:lnTo>
                  <a:cubicBezTo>
                    <a:pt x="2074161" y="0"/>
                    <a:pt x="2083046" y="3680"/>
                    <a:pt x="2089596" y="10231"/>
                  </a:cubicBezTo>
                  <a:cubicBezTo>
                    <a:pt x="2096147" y="16782"/>
                    <a:pt x="2099827" y="25666"/>
                    <a:pt x="2099827" y="34930"/>
                  </a:cubicBezTo>
                  <a:lnTo>
                    <a:pt x="2099827" y="589362"/>
                  </a:lnTo>
                  <a:cubicBezTo>
                    <a:pt x="2099827" y="598626"/>
                    <a:pt x="2096147" y="607511"/>
                    <a:pt x="2089596" y="614062"/>
                  </a:cubicBezTo>
                  <a:cubicBezTo>
                    <a:pt x="2083046" y="620612"/>
                    <a:pt x="2074161" y="624293"/>
                    <a:pt x="2064897" y="624293"/>
                  </a:cubicBezTo>
                  <a:lnTo>
                    <a:pt x="34930" y="624293"/>
                  </a:lnTo>
                  <a:cubicBezTo>
                    <a:pt x="25666" y="624293"/>
                    <a:pt x="16782" y="620612"/>
                    <a:pt x="10231" y="614062"/>
                  </a:cubicBezTo>
                  <a:cubicBezTo>
                    <a:pt x="3680" y="607511"/>
                    <a:pt x="0" y="598626"/>
                    <a:pt x="0" y="589362"/>
                  </a:cubicBezTo>
                  <a:lnTo>
                    <a:pt x="0" y="34930"/>
                  </a:lnTo>
                  <a:cubicBezTo>
                    <a:pt x="0" y="25666"/>
                    <a:pt x="3680" y="16782"/>
                    <a:pt x="10231" y="10231"/>
                  </a:cubicBezTo>
                  <a:cubicBezTo>
                    <a:pt x="16782" y="3680"/>
                    <a:pt x="25666" y="0"/>
                    <a:pt x="34930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099827" cy="652868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47076" y="4042500"/>
            <a:ext cx="1016410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-127">
                <a:solidFill>
                  <a:srgbClr val="FAB30C"/>
                </a:solidFill>
                <a:latin typeface="Alice Bold"/>
                <a:ea typeface="Alice Bold"/>
                <a:cs typeface="Alice Bold"/>
                <a:sym typeface="Alice Bold"/>
              </a:rPr>
              <a:t>Reread:</a:t>
            </a:r>
            <a:r>
              <a:rPr lang="en-US" sz="3999" spc="-127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 Always reread difficult text to enhance and deepen understanding.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04169" y="1749546"/>
            <a:ext cx="4146266" cy="942972"/>
            <a:chOff x="0" y="0"/>
            <a:chExt cx="1092021" cy="2483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2021" cy="248355"/>
            </a:xfrm>
            <a:custGeom>
              <a:avLst/>
              <a:gdLst/>
              <a:ahLst/>
              <a:cxnLst/>
              <a:rect l="l" t="t" r="r" b="b"/>
              <a:pathLst>
                <a:path w="1092021" h="248355">
                  <a:moveTo>
                    <a:pt x="46680" y="0"/>
                  </a:moveTo>
                  <a:lnTo>
                    <a:pt x="1045341" y="0"/>
                  </a:lnTo>
                  <a:cubicBezTo>
                    <a:pt x="1057721" y="0"/>
                    <a:pt x="1069594" y="4918"/>
                    <a:pt x="1078348" y="13672"/>
                  </a:cubicBezTo>
                  <a:cubicBezTo>
                    <a:pt x="1087103" y="22426"/>
                    <a:pt x="1092021" y="34300"/>
                    <a:pt x="1092021" y="46680"/>
                  </a:cubicBezTo>
                  <a:lnTo>
                    <a:pt x="1092021" y="201675"/>
                  </a:lnTo>
                  <a:cubicBezTo>
                    <a:pt x="1092021" y="214055"/>
                    <a:pt x="1087103" y="225928"/>
                    <a:pt x="1078348" y="234683"/>
                  </a:cubicBezTo>
                  <a:cubicBezTo>
                    <a:pt x="1069594" y="243437"/>
                    <a:pt x="1057721" y="248355"/>
                    <a:pt x="1045341" y="248355"/>
                  </a:cubicBezTo>
                  <a:lnTo>
                    <a:pt x="46680" y="248355"/>
                  </a:lnTo>
                  <a:cubicBezTo>
                    <a:pt x="34300" y="248355"/>
                    <a:pt x="22426" y="243437"/>
                    <a:pt x="13672" y="234683"/>
                  </a:cubicBezTo>
                  <a:cubicBezTo>
                    <a:pt x="4918" y="225928"/>
                    <a:pt x="0" y="214055"/>
                    <a:pt x="0" y="201675"/>
                  </a:cubicBezTo>
                  <a:lnTo>
                    <a:pt x="0" y="46680"/>
                  </a:lnTo>
                  <a:cubicBezTo>
                    <a:pt x="0" y="34300"/>
                    <a:pt x="4918" y="22426"/>
                    <a:pt x="13672" y="13672"/>
                  </a:cubicBezTo>
                  <a:cubicBezTo>
                    <a:pt x="22426" y="4918"/>
                    <a:pt x="34300" y="0"/>
                    <a:pt x="46680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092021" cy="315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spc="212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7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29267" y="3019431"/>
            <a:ext cx="10158558" cy="942972"/>
            <a:chOff x="0" y="0"/>
            <a:chExt cx="2675505" cy="2483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75505" cy="248355"/>
            </a:xfrm>
            <a:custGeom>
              <a:avLst/>
              <a:gdLst/>
              <a:ahLst/>
              <a:cxnLst/>
              <a:rect l="l" t="t" r="r" b="b"/>
              <a:pathLst>
                <a:path w="2675505" h="248355">
                  <a:moveTo>
                    <a:pt x="19053" y="0"/>
                  </a:moveTo>
                  <a:lnTo>
                    <a:pt x="2656452" y="0"/>
                  </a:lnTo>
                  <a:cubicBezTo>
                    <a:pt x="2661506" y="0"/>
                    <a:pt x="2666352" y="2007"/>
                    <a:pt x="2669925" y="5580"/>
                  </a:cubicBezTo>
                  <a:cubicBezTo>
                    <a:pt x="2673498" y="9153"/>
                    <a:pt x="2675505" y="14000"/>
                    <a:pt x="2675505" y="19053"/>
                  </a:cubicBezTo>
                  <a:lnTo>
                    <a:pt x="2675505" y="229302"/>
                  </a:lnTo>
                  <a:cubicBezTo>
                    <a:pt x="2675505" y="234355"/>
                    <a:pt x="2673498" y="239201"/>
                    <a:pt x="2669925" y="242774"/>
                  </a:cubicBezTo>
                  <a:cubicBezTo>
                    <a:pt x="2666352" y="246347"/>
                    <a:pt x="2661506" y="248355"/>
                    <a:pt x="2656452" y="248355"/>
                  </a:cubicBezTo>
                  <a:lnTo>
                    <a:pt x="19053" y="248355"/>
                  </a:lnTo>
                  <a:cubicBezTo>
                    <a:pt x="14000" y="248355"/>
                    <a:pt x="9153" y="246347"/>
                    <a:pt x="5580" y="242774"/>
                  </a:cubicBezTo>
                  <a:cubicBezTo>
                    <a:pt x="2007" y="239201"/>
                    <a:pt x="0" y="234355"/>
                    <a:pt x="0" y="229302"/>
                  </a:cubicBezTo>
                  <a:lnTo>
                    <a:pt x="0" y="19053"/>
                  </a:lnTo>
                  <a:cubicBezTo>
                    <a:pt x="0" y="14000"/>
                    <a:pt x="2007" y="9153"/>
                    <a:pt x="5580" y="5580"/>
                  </a:cubicBezTo>
                  <a:cubicBezTo>
                    <a:pt x="9153" y="2007"/>
                    <a:pt x="14000" y="0"/>
                    <a:pt x="19053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2675505" cy="315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spc="212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8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398956" y="6090728"/>
            <a:ext cx="10860344" cy="3678734"/>
            <a:chOff x="0" y="0"/>
            <a:chExt cx="2099827" cy="7112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99827" cy="711276"/>
            </a:xfrm>
            <a:custGeom>
              <a:avLst/>
              <a:gdLst/>
              <a:ahLst/>
              <a:cxnLst/>
              <a:rect l="l" t="t" r="r" b="b"/>
              <a:pathLst>
                <a:path w="2099827" h="711276">
                  <a:moveTo>
                    <a:pt x="34930" y="0"/>
                  </a:moveTo>
                  <a:lnTo>
                    <a:pt x="2064897" y="0"/>
                  </a:lnTo>
                  <a:cubicBezTo>
                    <a:pt x="2074161" y="0"/>
                    <a:pt x="2083046" y="3680"/>
                    <a:pt x="2089596" y="10231"/>
                  </a:cubicBezTo>
                  <a:cubicBezTo>
                    <a:pt x="2096147" y="16782"/>
                    <a:pt x="2099827" y="25666"/>
                    <a:pt x="2099827" y="34930"/>
                  </a:cubicBezTo>
                  <a:lnTo>
                    <a:pt x="2099827" y="676346"/>
                  </a:lnTo>
                  <a:cubicBezTo>
                    <a:pt x="2099827" y="685610"/>
                    <a:pt x="2096147" y="694495"/>
                    <a:pt x="2089596" y="701045"/>
                  </a:cubicBezTo>
                  <a:cubicBezTo>
                    <a:pt x="2083046" y="707596"/>
                    <a:pt x="2074161" y="711276"/>
                    <a:pt x="2064897" y="711276"/>
                  </a:cubicBezTo>
                  <a:lnTo>
                    <a:pt x="34930" y="711276"/>
                  </a:lnTo>
                  <a:cubicBezTo>
                    <a:pt x="25666" y="711276"/>
                    <a:pt x="16782" y="707596"/>
                    <a:pt x="10231" y="701045"/>
                  </a:cubicBezTo>
                  <a:cubicBezTo>
                    <a:pt x="3680" y="694495"/>
                    <a:pt x="0" y="685610"/>
                    <a:pt x="0" y="676346"/>
                  </a:cubicBezTo>
                  <a:lnTo>
                    <a:pt x="0" y="34930"/>
                  </a:lnTo>
                  <a:cubicBezTo>
                    <a:pt x="0" y="25666"/>
                    <a:pt x="3680" y="16782"/>
                    <a:pt x="10231" y="10231"/>
                  </a:cubicBezTo>
                  <a:cubicBezTo>
                    <a:pt x="16782" y="3680"/>
                    <a:pt x="25666" y="0"/>
                    <a:pt x="34930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2099827" cy="739851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747076" y="7447572"/>
            <a:ext cx="10303660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-127">
                <a:solidFill>
                  <a:srgbClr val="FAB30C"/>
                </a:solidFill>
                <a:latin typeface="Alice Bold"/>
                <a:ea typeface="Alice Bold"/>
                <a:cs typeface="Alice Bold"/>
                <a:sym typeface="Alice Bold"/>
              </a:rPr>
              <a:t>Information Application:</a:t>
            </a:r>
            <a:r>
              <a:rPr lang="en-US" sz="3999" spc="-127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 Apply what you have learned to new situations and scenarios.</a:t>
            </a:r>
          </a:p>
          <a:p>
            <a:pPr algn="ctr">
              <a:lnSpc>
                <a:spcPts val="5599"/>
              </a:lnSpc>
            </a:pPr>
            <a:endParaRPr lang="en-US" sz="3999" spc="-127">
              <a:solidFill>
                <a:srgbClr val="763B0A"/>
              </a:solidFill>
              <a:latin typeface="Alice Bold"/>
              <a:ea typeface="Alice Bold"/>
              <a:cs typeface="Alice Bold"/>
              <a:sym typeface="Alice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6752623" y="6342675"/>
            <a:ext cx="10158558" cy="942972"/>
            <a:chOff x="0" y="0"/>
            <a:chExt cx="2675505" cy="24835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75505" cy="248355"/>
            </a:xfrm>
            <a:custGeom>
              <a:avLst/>
              <a:gdLst/>
              <a:ahLst/>
              <a:cxnLst/>
              <a:rect l="l" t="t" r="r" b="b"/>
              <a:pathLst>
                <a:path w="2675505" h="248355">
                  <a:moveTo>
                    <a:pt x="19053" y="0"/>
                  </a:moveTo>
                  <a:lnTo>
                    <a:pt x="2656452" y="0"/>
                  </a:lnTo>
                  <a:cubicBezTo>
                    <a:pt x="2661506" y="0"/>
                    <a:pt x="2666352" y="2007"/>
                    <a:pt x="2669925" y="5580"/>
                  </a:cubicBezTo>
                  <a:cubicBezTo>
                    <a:pt x="2673498" y="9153"/>
                    <a:pt x="2675505" y="14000"/>
                    <a:pt x="2675505" y="19053"/>
                  </a:cubicBezTo>
                  <a:lnTo>
                    <a:pt x="2675505" y="229302"/>
                  </a:lnTo>
                  <a:cubicBezTo>
                    <a:pt x="2675505" y="234355"/>
                    <a:pt x="2673498" y="239201"/>
                    <a:pt x="2669925" y="242774"/>
                  </a:cubicBezTo>
                  <a:cubicBezTo>
                    <a:pt x="2666352" y="246347"/>
                    <a:pt x="2661506" y="248355"/>
                    <a:pt x="2656452" y="248355"/>
                  </a:cubicBezTo>
                  <a:lnTo>
                    <a:pt x="19053" y="248355"/>
                  </a:lnTo>
                  <a:cubicBezTo>
                    <a:pt x="14000" y="248355"/>
                    <a:pt x="9153" y="246347"/>
                    <a:pt x="5580" y="242774"/>
                  </a:cubicBezTo>
                  <a:cubicBezTo>
                    <a:pt x="2007" y="239201"/>
                    <a:pt x="0" y="234355"/>
                    <a:pt x="0" y="229302"/>
                  </a:cubicBezTo>
                  <a:lnTo>
                    <a:pt x="0" y="19053"/>
                  </a:lnTo>
                  <a:cubicBezTo>
                    <a:pt x="0" y="14000"/>
                    <a:pt x="2007" y="9153"/>
                    <a:pt x="5580" y="5580"/>
                  </a:cubicBezTo>
                  <a:cubicBezTo>
                    <a:pt x="9153" y="2007"/>
                    <a:pt x="14000" y="0"/>
                    <a:pt x="19053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2675505" cy="315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spc="212">
                  <a:solidFill>
                    <a:srgbClr val="393939"/>
                  </a:solidFill>
                  <a:latin typeface="Tropika"/>
                  <a:ea typeface="Tropika"/>
                  <a:cs typeface="Tropika"/>
                  <a:sym typeface="Tropika"/>
                </a:rPr>
                <a:t>9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9054746" y="-5410102"/>
            <a:ext cx="16294455" cy="20103038"/>
          </a:xfrm>
          <a:custGeom>
            <a:avLst/>
            <a:gdLst/>
            <a:ahLst/>
            <a:cxnLst/>
            <a:rect l="l" t="t" r="r" b="b"/>
            <a:pathLst>
              <a:path w="16294455" h="20103038">
                <a:moveTo>
                  <a:pt x="0" y="0"/>
                </a:moveTo>
                <a:lnTo>
                  <a:pt x="16294454" y="0"/>
                </a:lnTo>
                <a:lnTo>
                  <a:pt x="16294454" y="20103038"/>
                </a:lnTo>
                <a:lnTo>
                  <a:pt x="0" y="2010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52149" y="990496"/>
            <a:ext cx="15183701" cy="8229600"/>
            <a:chOff x="0" y="0"/>
            <a:chExt cx="2935740" cy="15911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35740" cy="1591178"/>
            </a:xfrm>
            <a:custGeom>
              <a:avLst/>
              <a:gdLst/>
              <a:ahLst/>
              <a:cxnLst/>
              <a:rect l="l" t="t" r="r" b="b"/>
              <a:pathLst>
                <a:path w="2935740" h="1591178">
                  <a:moveTo>
                    <a:pt x="24984" y="0"/>
                  </a:moveTo>
                  <a:lnTo>
                    <a:pt x="2910756" y="0"/>
                  </a:lnTo>
                  <a:cubicBezTo>
                    <a:pt x="2924554" y="0"/>
                    <a:pt x="2935740" y="11186"/>
                    <a:pt x="2935740" y="24984"/>
                  </a:cubicBezTo>
                  <a:lnTo>
                    <a:pt x="2935740" y="1566193"/>
                  </a:lnTo>
                  <a:cubicBezTo>
                    <a:pt x="2935740" y="1572820"/>
                    <a:pt x="2933108" y="1579174"/>
                    <a:pt x="2928422" y="1583860"/>
                  </a:cubicBezTo>
                  <a:cubicBezTo>
                    <a:pt x="2923737" y="1588545"/>
                    <a:pt x="2917382" y="1591178"/>
                    <a:pt x="2910756" y="1591178"/>
                  </a:cubicBezTo>
                  <a:lnTo>
                    <a:pt x="24984" y="1591178"/>
                  </a:lnTo>
                  <a:cubicBezTo>
                    <a:pt x="11186" y="1591178"/>
                    <a:pt x="0" y="1579992"/>
                    <a:pt x="0" y="1566193"/>
                  </a:cubicBezTo>
                  <a:lnTo>
                    <a:pt x="0" y="24984"/>
                  </a:lnTo>
                  <a:cubicBezTo>
                    <a:pt x="0" y="18358"/>
                    <a:pt x="2632" y="12003"/>
                    <a:pt x="7318" y="7318"/>
                  </a:cubicBezTo>
                  <a:cubicBezTo>
                    <a:pt x="12003" y="2632"/>
                    <a:pt x="18358" y="0"/>
                    <a:pt x="2498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935740" cy="1619753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09637" y="2316953"/>
            <a:ext cx="13068725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spc="219" dirty="0">
                <a:solidFill>
                  <a:srgbClr val="FAB30C"/>
                </a:solidFill>
                <a:latin typeface="Alice"/>
                <a:ea typeface="Alice"/>
                <a:cs typeface="Alice"/>
                <a:sym typeface="Alice"/>
              </a:rPr>
              <a:t>Tools to encourage active reading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92245" y="3954130"/>
            <a:ext cx="14126213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ctr">
              <a:lnSpc>
                <a:spcPts val="5599"/>
              </a:lnSpc>
              <a:buFont typeface="Arial"/>
              <a:buChar char="•"/>
            </a:pPr>
            <a:r>
              <a:rPr lang="en-US" sz="3999" spc="-127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Dedicated notebook for reading</a:t>
            </a:r>
          </a:p>
          <a:p>
            <a:pPr marL="863599" lvl="1" indent="-431800" algn="ctr">
              <a:lnSpc>
                <a:spcPts val="5599"/>
              </a:lnSpc>
              <a:buFont typeface="Arial"/>
              <a:buChar char="•"/>
            </a:pPr>
            <a:r>
              <a:rPr lang="en-US" sz="3999" spc="-127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Highlighters</a:t>
            </a:r>
          </a:p>
          <a:p>
            <a:pPr marL="863599" lvl="1" indent="-431800" algn="ctr">
              <a:lnSpc>
                <a:spcPts val="5599"/>
              </a:lnSpc>
              <a:buFont typeface="Arial"/>
              <a:buChar char="•"/>
            </a:pPr>
            <a:r>
              <a:rPr lang="en-US" sz="3999" spc="-127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colored pens</a:t>
            </a:r>
          </a:p>
          <a:p>
            <a:pPr marL="863599" lvl="1" indent="-431800" algn="ctr">
              <a:lnSpc>
                <a:spcPts val="5599"/>
              </a:lnSpc>
              <a:buFont typeface="Arial"/>
              <a:buChar char="•"/>
            </a:pPr>
            <a:r>
              <a:rPr lang="en-US" sz="3999" spc="-127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Sticky notes</a:t>
            </a:r>
          </a:p>
          <a:p>
            <a:pPr marL="863599" lvl="1" indent="-431800" algn="ctr">
              <a:lnSpc>
                <a:spcPts val="5599"/>
              </a:lnSpc>
              <a:buFont typeface="Arial"/>
              <a:buChar char="•"/>
            </a:pPr>
            <a:r>
              <a:rPr lang="en-US" sz="3999" spc="-127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Other digital software and apps like </a:t>
            </a:r>
            <a:r>
              <a:rPr lang="en-US" sz="3999" spc="-127" dirty="0" err="1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PDFescape</a:t>
            </a:r>
            <a:r>
              <a:rPr lang="en-US" sz="3999" spc="-127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, Adobe Acrobat, OneNote, Evernote</a:t>
            </a:r>
          </a:p>
        </p:txBody>
      </p:sp>
      <p:sp>
        <p:nvSpPr>
          <p:cNvPr id="8" name="Freeform 8"/>
          <p:cNvSpPr/>
          <p:nvPr/>
        </p:nvSpPr>
        <p:spPr>
          <a:xfrm>
            <a:off x="14905450" y="1802694"/>
            <a:ext cx="1848285" cy="1848285"/>
          </a:xfrm>
          <a:custGeom>
            <a:avLst/>
            <a:gdLst/>
            <a:ahLst/>
            <a:cxnLst/>
            <a:rect l="l" t="t" r="r" b="b"/>
            <a:pathLst>
              <a:path w="1848285" h="1848285">
                <a:moveTo>
                  <a:pt x="0" y="0"/>
                </a:moveTo>
                <a:lnTo>
                  <a:pt x="1848284" y="0"/>
                </a:lnTo>
                <a:lnTo>
                  <a:pt x="1848284" y="1848285"/>
                </a:lnTo>
                <a:lnTo>
                  <a:pt x="0" y="1848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314283" y="1248920"/>
            <a:ext cx="1182333" cy="1182333"/>
          </a:xfrm>
          <a:custGeom>
            <a:avLst/>
            <a:gdLst/>
            <a:ahLst/>
            <a:cxnLst/>
            <a:rect l="l" t="t" r="r" b="b"/>
            <a:pathLst>
              <a:path w="1182333" h="1182333">
                <a:moveTo>
                  <a:pt x="0" y="0"/>
                </a:moveTo>
                <a:lnTo>
                  <a:pt x="1182333" y="0"/>
                </a:lnTo>
                <a:lnTo>
                  <a:pt x="1182333" y="1182333"/>
                </a:lnTo>
                <a:lnTo>
                  <a:pt x="0" y="1182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9054746" y="-5371898"/>
            <a:ext cx="16294455" cy="20103038"/>
          </a:xfrm>
          <a:custGeom>
            <a:avLst/>
            <a:gdLst/>
            <a:ahLst/>
            <a:cxnLst/>
            <a:rect l="l" t="t" r="r" b="b"/>
            <a:pathLst>
              <a:path w="16294455" h="20103038">
                <a:moveTo>
                  <a:pt x="0" y="0"/>
                </a:moveTo>
                <a:lnTo>
                  <a:pt x="16294454" y="0"/>
                </a:lnTo>
                <a:lnTo>
                  <a:pt x="16294454" y="20103038"/>
                </a:lnTo>
                <a:lnTo>
                  <a:pt x="0" y="2010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52149" y="1028700"/>
            <a:ext cx="15183701" cy="8229600"/>
            <a:chOff x="0" y="0"/>
            <a:chExt cx="2935740" cy="15911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35740" cy="1591178"/>
            </a:xfrm>
            <a:custGeom>
              <a:avLst/>
              <a:gdLst/>
              <a:ahLst/>
              <a:cxnLst/>
              <a:rect l="l" t="t" r="r" b="b"/>
              <a:pathLst>
                <a:path w="2935740" h="1591178">
                  <a:moveTo>
                    <a:pt x="24984" y="0"/>
                  </a:moveTo>
                  <a:lnTo>
                    <a:pt x="2910756" y="0"/>
                  </a:lnTo>
                  <a:cubicBezTo>
                    <a:pt x="2924554" y="0"/>
                    <a:pt x="2935740" y="11186"/>
                    <a:pt x="2935740" y="24984"/>
                  </a:cubicBezTo>
                  <a:lnTo>
                    <a:pt x="2935740" y="1566193"/>
                  </a:lnTo>
                  <a:cubicBezTo>
                    <a:pt x="2935740" y="1572820"/>
                    <a:pt x="2933108" y="1579174"/>
                    <a:pt x="2928422" y="1583860"/>
                  </a:cubicBezTo>
                  <a:cubicBezTo>
                    <a:pt x="2923737" y="1588545"/>
                    <a:pt x="2917382" y="1591178"/>
                    <a:pt x="2910756" y="1591178"/>
                  </a:cubicBezTo>
                  <a:lnTo>
                    <a:pt x="24984" y="1591178"/>
                  </a:lnTo>
                  <a:cubicBezTo>
                    <a:pt x="11186" y="1591178"/>
                    <a:pt x="0" y="1579992"/>
                    <a:pt x="0" y="1566193"/>
                  </a:cubicBezTo>
                  <a:lnTo>
                    <a:pt x="0" y="24984"/>
                  </a:lnTo>
                  <a:cubicBezTo>
                    <a:pt x="0" y="18358"/>
                    <a:pt x="2632" y="12003"/>
                    <a:pt x="7318" y="7318"/>
                  </a:cubicBezTo>
                  <a:cubicBezTo>
                    <a:pt x="12003" y="2632"/>
                    <a:pt x="18358" y="0"/>
                    <a:pt x="2498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935740" cy="1619753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09637" y="1631349"/>
            <a:ext cx="13068725" cy="9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6000" spc="220" dirty="0">
                <a:solidFill>
                  <a:srgbClr val="FAB30C"/>
                </a:solidFill>
                <a:latin typeface="Alice"/>
                <a:ea typeface="Alice"/>
                <a:cs typeface="Alice"/>
                <a:sym typeface="Alice"/>
              </a:rPr>
              <a:t>Conclusion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81899" y="3114308"/>
            <a:ext cx="11924203" cy="577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2"/>
              </a:lnSpc>
            </a:pPr>
            <a:r>
              <a:rPr lang="en-US" sz="3628" spc="-116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Always prioritize important information or chapters of your reading or text.</a:t>
            </a:r>
          </a:p>
          <a:p>
            <a:pPr algn="ctr">
              <a:lnSpc>
                <a:spcPts val="4172"/>
              </a:lnSpc>
            </a:pPr>
            <a:endParaRPr lang="en-US" sz="3628" spc="-116" dirty="0">
              <a:solidFill>
                <a:srgbClr val="763B0A"/>
              </a:solidFill>
              <a:latin typeface="Alice Bold"/>
              <a:ea typeface="Alice Bold"/>
              <a:cs typeface="Alice Bold"/>
              <a:sym typeface="Alice Bold"/>
            </a:endParaRPr>
          </a:p>
          <a:p>
            <a:pPr algn="ctr">
              <a:lnSpc>
                <a:spcPts val="4172"/>
              </a:lnSpc>
            </a:pPr>
            <a:r>
              <a:rPr lang="en-US" sz="3628" spc="-116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Endeavor to read strategically.</a:t>
            </a:r>
          </a:p>
          <a:p>
            <a:pPr algn="ctr">
              <a:lnSpc>
                <a:spcPts val="4172"/>
              </a:lnSpc>
            </a:pPr>
            <a:endParaRPr lang="en-US" sz="3628" spc="-116" dirty="0">
              <a:solidFill>
                <a:srgbClr val="763B0A"/>
              </a:solidFill>
              <a:latin typeface="Alice Bold"/>
              <a:ea typeface="Alice Bold"/>
              <a:cs typeface="Alice Bold"/>
              <a:sym typeface="Alice Bold"/>
            </a:endParaRPr>
          </a:p>
          <a:p>
            <a:pPr algn="ctr">
              <a:lnSpc>
                <a:spcPts val="4172"/>
              </a:lnSpc>
            </a:pPr>
            <a:r>
              <a:rPr lang="en-US" sz="3628" spc="-116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Avoid distractions.</a:t>
            </a:r>
          </a:p>
          <a:p>
            <a:pPr algn="ctr">
              <a:lnSpc>
                <a:spcPts val="4172"/>
              </a:lnSpc>
            </a:pPr>
            <a:endParaRPr lang="en-US" sz="3628" spc="-116" dirty="0">
              <a:solidFill>
                <a:srgbClr val="763B0A"/>
              </a:solidFill>
              <a:latin typeface="Alice Bold"/>
              <a:ea typeface="Alice Bold"/>
              <a:cs typeface="Alice Bold"/>
              <a:sym typeface="Alice Bold"/>
            </a:endParaRPr>
          </a:p>
          <a:p>
            <a:pPr algn="ctr">
              <a:lnSpc>
                <a:spcPts val="4172"/>
              </a:lnSpc>
            </a:pPr>
            <a:r>
              <a:rPr lang="en-US" sz="3628" spc="-116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Above all, know what works best for you because no one size fits all.</a:t>
            </a:r>
          </a:p>
          <a:p>
            <a:pPr algn="ctr">
              <a:lnSpc>
                <a:spcPts val="4172"/>
              </a:lnSpc>
            </a:pPr>
            <a:endParaRPr lang="en-US" sz="3628" spc="-116" dirty="0">
              <a:solidFill>
                <a:srgbClr val="763B0A"/>
              </a:solidFill>
              <a:latin typeface="Alice Bold"/>
              <a:ea typeface="Alice Bold"/>
              <a:cs typeface="Alice Bold"/>
              <a:sym typeface="Alice Bold"/>
            </a:endParaRPr>
          </a:p>
          <a:p>
            <a:pPr algn="ctr">
              <a:lnSpc>
                <a:spcPts val="4172"/>
              </a:lnSpc>
            </a:pPr>
            <a:endParaRPr lang="en-US" sz="3628" spc="-116" dirty="0">
              <a:solidFill>
                <a:srgbClr val="763B0A"/>
              </a:solidFill>
              <a:latin typeface="Alice Bold"/>
              <a:ea typeface="Alice Bold"/>
              <a:cs typeface="Alice Bold"/>
              <a:sym typeface="Alice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905450" y="1840899"/>
            <a:ext cx="1848285" cy="1848285"/>
          </a:xfrm>
          <a:custGeom>
            <a:avLst/>
            <a:gdLst/>
            <a:ahLst/>
            <a:cxnLst/>
            <a:rect l="l" t="t" r="r" b="b"/>
            <a:pathLst>
              <a:path w="1848285" h="1848285">
                <a:moveTo>
                  <a:pt x="0" y="0"/>
                </a:moveTo>
                <a:lnTo>
                  <a:pt x="1848284" y="0"/>
                </a:lnTo>
                <a:lnTo>
                  <a:pt x="1848284" y="1848284"/>
                </a:lnTo>
                <a:lnTo>
                  <a:pt x="0" y="1848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314283" y="1287125"/>
            <a:ext cx="1182333" cy="1182333"/>
          </a:xfrm>
          <a:custGeom>
            <a:avLst/>
            <a:gdLst/>
            <a:ahLst/>
            <a:cxnLst/>
            <a:rect l="l" t="t" r="r" b="b"/>
            <a:pathLst>
              <a:path w="1182333" h="1182333">
                <a:moveTo>
                  <a:pt x="0" y="0"/>
                </a:moveTo>
                <a:lnTo>
                  <a:pt x="1182333" y="0"/>
                </a:lnTo>
                <a:lnTo>
                  <a:pt x="1182333" y="1182333"/>
                </a:lnTo>
                <a:lnTo>
                  <a:pt x="0" y="1182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9054746" y="-5371898"/>
            <a:ext cx="16294455" cy="20103038"/>
          </a:xfrm>
          <a:custGeom>
            <a:avLst/>
            <a:gdLst/>
            <a:ahLst/>
            <a:cxnLst/>
            <a:rect l="l" t="t" r="r" b="b"/>
            <a:pathLst>
              <a:path w="16294455" h="20103038">
                <a:moveTo>
                  <a:pt x="0" y="0"/>
                </a:moveTo>
                <a:lnTo>
                  <a:pt x="16294454" y="0"/>
                </a:lnTo>
                <a:lnTo>
                  <a:pt x="16294454" y="20103038"/>
                </a:lnTo>
                <a:lnTo>
                  <a:pt x="0" y="2010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52149" y="1028700"/>
            <a:ext cx="15183701" cy="8229600"/>
            <a:chOff x="0" y="0"/>
            <a:chExt cx="2935740" cy="15911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35740" cy="1591178"/>
            </a:xfrm>
            <a:custGeom>
              <a:avLst/>
              <a:gdLst/>
              <a:ahLst/>
              <a:cxnLst/>
              <a:rect l="l" t="t" r="r" b="b"/>
              <a:pathLst>
                <a:path w="2935740" h="1591178">
                  <a:moveTo>
                    <a:pt x="24984" y="0"/>
                  </a:moveTo>
                  <a:lnTo>
                    <a:pt x="2910756" y="0"/>
                  </a:lnTo>
                  <a:cubicBezTo>
                    <a:pt x="2924554" y="0"/>
                    <a:pt x="2935740" y="11186"/>
                    <a:pt x="2935740" y="24984"/>
                  </a:cubicBezTo>
                  <a:lnTo>
                    <a:pt x="2935740" y="1566193"/>
                  </a:lnTo>
                  <a:cubicBezTo>
                    <a:pt x="2935740" y="1572820"/>
                    <a:pt x="2933108" y="1579174"/>
                    <a:pt x="2928422" y="1583860"/>
                  </a:cubicBezTo>
                  <a:cubicBezTo>
                    <a:pt x="2923737" y="1588545"/>
                    <a:pt x="2917382" y="1591178"/>
                    <a:pt x="2910756" y="1591178"/>
                  </a:cubicBezTo>
                  <a:lnTo>
                    <a:pt x="24984" y="1591178"/>
                  </a:lnTo>
                  <a:cubicBezTo>
                    <a:pt x="11186" y="1591178"/>
                    <a:pt x="0" y="1579992"/>
                    <a:pt x="0" y="1566193"/>
                  </a:cubicBezTo>
                  <a:lnTo>
                    <a:pt x="0" y="24984"/>
                  </a:lnTo>
                  <a:cubicBezTo>
                    <a:pt x="0" y="18358"/>
                    <a:pt x="2632" y="12003"/>
                    <a:pt x="7318" y="7318"/>
                  </a:cubicBezTo>
                  <a:cubicBezTo>
                    <a:pt x="12003" y="2632"/>
                    <a:pt x="18358" y="0"/>
                    <a:pt x="2498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984E1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935740" cy="1619753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09637" y="1278833"/>
            <a:ext cx="13068725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spc="480" dirty="0">
                <a:solidFill>
                  <a:srgbClr val="FAB30C"/>
                </a:solidFill>
                <a:latin typeface="Alice"/>
                <a:ea typeface="Alice"/>
                <a:cs typeface="Alice"/>
                <a:sym typeface="Alice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76836" y="3434917"/>
            <a:ext cx="10934328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spc="-128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To receive more individualized active reading assistance, </a:t>
            </a:r>
            <a:r>
              <a:rPr lang="en-US" sz="4000" spc="-128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  <a:hlinkClick r:id="rId4"/>
              </a:rPr>
              <a:t>Schedule an Appointment </a:t>
            </a:r>
            <a:r>
              <a:rPr lang="en-US" sz="4000" spc="-128" dirty="0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with a Success Coach!</a:t>
            </a:r>
          </a:p>
        </p:txBody>
      </p:sp>
      <p:sp>
        <p:nvSpPr>
          <p:cNvPr id="8" name="Freeform 8"/>
          <p:cNvSpPr/>
          <p:nvPr/>
        </p:nvSpPr>
        <p:spPr>
          <a:xfrm>
            <a:off x="14510917" y="6172188"/>
            <a:ext cx="2748383" cy="4718253"/>
          </a:xfrm>
          <a:custGeom>
            <a:avLst/>
            <a:gdLst/>
            <a:ahLst/>
            <a:cxnLst/>
            <a:rect l="l" t="t" r="r" b="b"/>
            <a:pathLst>
              <a:path w="2748383" h="4718253">
                <a:moveTo>
                  <a:pt x="0" y="0"/>
                </a:moveTo>
                <a:lnTo>
                  <a:pt x="2748383" y="0"/>
                </a:lnTo>
                <a:lnTo>
                  <a:pt x="2748383" y="4718254"/>
                </a:lnTo>
                <a:lnTo>
                  <a:pt x="0" y="47182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905450" y="1840899"/>
            <a:ext cx="1848285" cy="1848285"/>
          </a:xfrm>
          <a:custGeom>
            <a:avLst/>
            <a:gdLst/>
            <a:ahLst/>
            <a:cxnLst/>
            <a:rect l="l" t="t" r="r" b="b"/>
            <a:pathLst>
              <a:path w="1848285" h="1848285">
                <a:moveTo>
                  <a:pt x="0" y="0"/>
                </a:moveTo>
                <a:lnTo>
                  <a:pt x="1848284" y="0"/>
                </a:lnTo>
                <a:lnTo>
                  <a:pt x="1848284" y="1848284"/>
                </a:lnTo>
                <a:lnTo>
                  <a:pt x="0" y="18482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314283" y="1287125"/>
            <a:ext cx="1182333" cy="1182333"/>
          </a:xfrm>
          <a:custGeom>
            <a:avLst/>
            <a:gdLst/>
            <a:ahLst/>
            <a:cxnLst/>
            <a:rect l="l" t="t" r="r" b="b"/>
            <a:pathLst>
              <a:path w="1182333" h="1182333">
                <a:moveTo>
                  <a:pt x="0" y="0"/>
                </a:moveTo>
                <a:lnTo>
                  <a:pt x="1182333" y="0"/>
                </a:lnTo>
                <a:lnTo>
                  <a:pt x="1182333" y="1182333"/>
                </a:lnTo>
                <a:lnTo>
                  <a:pt x="0" y="1182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829236" y="6267438"/>
            <a:ext cx="10934328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spc="-128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Location: 220 Lawrence Center</a:t>
            </a:r>
          </a:p>
          <a:p>
            <a:pPr algn="ctr">
              <a:lnSpc>
                <a:spcPts val="3000"/>
              </a:lnSpc>
            </a:pPr>
            <a:endParaRPr lang="en-US" sz="4000" spc="-128">
              <a:solidFill>
                <a:srgbClr val="763B0A"/>
              </a:solidFill>
              <a:latin typeface="Alice Bold"/>
              <a:ea typeface="Alice Bold"/>
              <a:cs typeface="Alice Bold"/>
              <a:sym typeface="Alice Bold"/>
            </a:endParaRPr>
          </a:p>
          <a:p>
            <a:pPr algn="ctr">
              <a:lnSpc>
                <a:spcPts val="3000"/>
              </a:lnSpc>
            </a:pPr>
            <a:r>
              <a:rPr lang="en-US" sz="4000" spc="-128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Phone: (610) 436-1067</a:t>
            </a:r>
          </a:p>
          <a:p>
            <a:pPr algn="ctr">
              <a:lnSpc>
                <a:spcPts val="3000"/>
              </a:lnSpc>
            </a:pPr>
            <a:endParaRPr lang="en-US" sz="4000" spc="-128">
              <a:solidFill>
                <a:srgbClr val="763B0A"/>
              </a:solidFill>
              <a:latin typeface="Alice Bold"/>
              <a:ea typeface="Alice Bold"/>
              <a:cs typeface="Alice Bold"/>
              <a:sym typeface="Alice Bold"/>
            </a:endParaRPr>
          </a:p>
          <a:p>
            <a:pPr algn="ctr">
              <a:lnSpc>
                <a:spcPts val="3000"/>
              </a:lnSpc>
            </a:pPr>
            <a:r>
              <a:rPr lang="en-US" sz="4000" spc="-128">
                <a:solidFill>
                  <a:srgbClr val="763B0A"/>
                </a:solidFill>
                <a:latin typeface="Alice Bold"/>
                <a:ea typeface="Alice Bold"/>
                <a:cs typeface="Alice Bold"/>
                <a:sym typeface="Alice Bold"/>
              </a:rPr>
              <a:t>Email: successcoaching@wcupa.edu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379</Words>
  <Application>Microsoft Macintosh PowerPoint</Application>
  <PresentationFormat>Custom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Alice</vt:lpstr>
      <vt:lpstr>Alice Bold</vt:lpstr>
      <vt:lpstr>Tropika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Groovy Retro Daily Agenda Presentation</dc:title>
  <cp:lastModifiedBy>Bennett, Dominique</cp:lastModifiedBy>
  <cp:revision>4</cp:revision>
  <dcterms:created xsi:type="dcterms:W3CDTF">2006-08-16T00:00:00Z</dcterms:created>
  <dcterms:modified xsi:type="dcterms:W3CDTF">2025-01-22T16:46:33Z</dcterms:modified>
  <dc:identifier>DAGTy5e6hYY</dc:identifier>
</cp:coreProperties>
</file>